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527" r:id="rId2"/>
    <p:sldId id="533" r:id="rId3"/>
    <p:sldId id="529" r:id="rId4"/>
    <p:sldId id="530" r:id="rId5"/>
    <p:sldId id="532" r:id="rId6"/>
    <p:sldId id="522" r:id="rId7"/>
    <p:sldId id="506" r:id="rId8"/>
    <p:sldId id="537" r:id="rId9"/>
    <p:sldId id="538" r:id="rId10"/>
    <p:sldId id="539" r:id="rId11"/>
    <p:sldId id="524" r:id="rId12"/>
    <p:sldId id="526" r:id="rId13"/>
    <p:sldId id="525" r:id="rId14"/>
    <p:sldId id="534" r:id="rId15"/>
    <p:sldId id="535" r:id="rId16"/>
    <p:sldId id="536" r:id="rId17"/>
    <p:sldId id="540" r:id="rId18"/>
    <p:sldId id="541" r:id="rId19"/>
    <p:sldId id="542" r:id="rId20"/>
    <p:sldId id="429" r:id="rId21"/>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B6FF6D"/>
    <a:srgbClr val="9900CC"/>
    <a:srgbClr val="5D2884"/>
    <a:srgbClr val="00CC00"/>
    <a:srgbClr val="EFDC8D"/>
    <a:srgbClr val="CD3333"/>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58" autoAdjust="0"/>
    <p:restoredTop sz="94680" autoAdjust="0"/>
  </p:normalViewPr>
  <p:slideViewPr>
    <p:cSldViewPr snapToGrid="0">
      <p:cViewPr varScale="1">
        <p:scale>
          <a:sx n="108" d="100"/>
          <a:sy n="108" d="100"/>
        </p:scale>
        <p:origin x="-1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60" d="100"/>
          <a:sy n="160" d="100"/>
        </p:scale>
        <p:origin x="-168" y="378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atin typeface="Arial" charset="0"/>
                <a:cs typeface="+mn-cs"/>
              </a:defRPr>
            </a:lvl1pPr>
          </a:lstStyle>
          <a:p>
            <a:pPr>
              <a:defRPr/>
            </a:pPr>
            <a:fld id="{AD6335AE-8438-461E-A440-32D7098F55DB}" type="datetimeFigureOut">
              <a:rPr lang="es-MX"/>
              <a:pPr>
                <a:defRPr/>
              </a:pPr>
              <a:t>13/11/2012</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57BB72AB-F42D-4320-B5BE-C62932FF7025}" type="slidenum">
              <a:rPr lang="es-MX"/>
              <a:pPr>
                <a:defRPr/>
              </a:pPr>
              <a:t>‹Nº›</a:t>
            </a:fld>
            <a:endParaRPr lang="es-MX"/>
          </a:p>
        </p:txBody>
      </p:sp>
    </p:spTree>
    <p:extLst>
      <p:ext uri="{BB962C8B-B14F-4D97-AF65-F5344CB8AC3E}">
        <p14:creationId xmlns:p14="http://schemas.microsoft.com/office/powerpoint/2010/main" xmlns="" val="427983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s-MX"/>
          </a:p>
        </p:txBody>
      </p:sp>
      <p:sp>
        <p:nvSpPr>
          <p:cNvPr id="8089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s-MX"/>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MX" noProof="0" smtClean="0"/>
              <a:t>Haga clic para modificar el estilo de texto del patrón</a:t>
            </a:r>
          </a:p>
          <a:p>
            <a:pPr lvl="1"/>
            <a:r>
              <a:rPr lang="es-MX" noProof="0" smtClean="0"/>
              <a:t>Segundo nivel</a:t>
            </a:r>
          </a:p>
          <a:p>
            <a:pPr lvl="2"/>
            <a:r>
              <a:rPr lang="es-MX" noProof="0" smtClean="0"/>
              <a:t>Tercer nivel</a:t>
            </a:r>
          </a:p>
          <a:p>
            <a:pPr lvl="3"/>
            <a:r>
              <a:rPr lang="es-MX" noProof="0" smtClean="0"/>
              <a:t>Cuarto nivel</a:t>
            </a:r>
          </a:p>
          <a:p>
            <a:pPr lvl="4"/>
            <a:r>
              <a:rPr lang="es-MX" noProof="0" smtClean="0"/>
              <a:t>Quinto nivel</a:t>
            </a:r>
          </a:p>
        </p:txBody>
      </p:sp>
      <p:sp>
        <p:nvSpPr>
          <p:cNvPr id="8090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s-MX"/>
          </a:p>
        </p:txBody>
      </p:sp>
      <p:sp>
        <p:nvSpPr>
          <p:cNvPr id="8090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A649EBF4-6078-4EC5-B7A8-94F74B239890}" type="slidenum">
              <a:rPr lang="es-MX"/>
              <a:pPr>
                <a:defRPr/>
              </a:pPr>
              <a:t>‹Nº›</a:t>
            </a:fld>
            <a:endParaRPr lang="es-MX"/>
          </a:p>
        </p:txBody>
      </p:sp>
    </p:spTree>
    <p:extLst>
      <p:ext uri="{BB962C8B-B14F-4D97-AF65-F5344CB8AC3E}">
        <p14:creationId xmlns:p14="http://schemas.microsoft.com/office/powerpoint/2010/main" xmlns="" val="3609278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F0DFCD11-F61D-4F29-A4FF-FAC2BBEF58F2}" type="slidenum">
              <a:rPr lang="es-MX" smtClean="0"/>
              <a:pPr>
                <a:defRPr/>
              </a:pPr>
              <a:t>1</a:t>
            </a:fld>
            <a:endParaRPr lang="es-MX"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F0DFCD11-F61D-4F29-A4FF-FAC2BBEF58F2}" type="slidenum">
              <a:rPr lang="es-MX" smtClean="0"/>
              <a:pPr>
                <a:defRPr/>
              </a:pPr>
              <a:t>2</a:t>
            </a:fld>
            <a:endParaRPr lang="es-MX"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s-E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pPr>
              <a:defRPr/>
            </a:pPr>
            <a:fld id="{DC15CF0D-8834-4425-8262-41905CFEB124}" type="slidenum">
              <a:rPr lang="es-MX" smtClean="0"/>
              <a:pPr>
                <a:defRPr/>
              </a:pPr>
              <a:t>20</a:t>
            </a:fld>
            <a:endParaRPr lang="es-MX"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s-E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oleObject" Target="../embeddings/oleObject23.bin"/><Relationship Id="rId3" Type="http://schemas.openxmlformats.org/officeDocument/2006/relationships/image" Target="../media/image2.jpeg"/><Relationship Id="rId7" Type="http://schemas.openxmlformats.org/officeDocument/2006/relationships/oleObject" Target="../embeddings/oleObject17.bin"/><Relationship Id="rId12" Type="http://schemas.openxmlformats.org/officeDocument/2006/relationships/oleObject" Target="../embeddings/oleObject22.bin"/><Relationship Id="rId2" Type="http://schemas.openxmlformats.org/officeDocument/2006/relationships/slideMaster" Target="../slideMasters/slideMaster1.xml"/><Relationship Id="rId16" Type="http://schemas.openxmlformats.org/officeDocument/2006/relationships/oleObject" Target="../embeddings/oleObject26.bin"/><Relationship Id="rId1" Type="http://schemas.openxmlformats.org/officeDocument/2006/relationships/vmlDrawing" Target="../drawings/vmlDrawing2.vml"/><Relationship Id="rId6" Type="http://schemas.openxmlformats.org/officeDocument/2006/relationships/oleObject" Target="../embeddings/oleObject16.bin"/><Relationship Id="rId11" Type="http://schemas.openxmlformats.org/officeDocument/2006/relationships/oleObject" Target="../embeddings/oleObject21.bin"/><Relationship Id="rId5" Type="http://schemas.openxmlformats.org/officeDocument/2006/relationships/oleObject" Target="../embeddings/oleObject15.bin"/><Relationship Id="rId15" Type="http://schemas.openxmlformats.org/officeDocument/2006/relationships/oleObject" Target="../embeddings/oleObject25.bin"/><Relationship Id="rId10" Type="http://schemas.openxmlformats.org/officeDocument/2006/relationships/oleObject" Target="../embeddings/oleObject20.bin"/><Relationship Id="rId4" Type="http://schemas.openxmlformats.org/officeDocument/2006/relationships/oleObject" Target="../embeddings/oleObject14.bin"/><Relationship Id="rId9" Type="http://schemas.openxmlformats.org/officeDocument/2006/relationships/oleObject" Target="../embeddings/oleObject19.bin"/><Relationship Id="rId14" Type="http://schemas.openxmlformats.org/officeDocument/2006/relationships/oleObject" Target="../embeddings/oleObject24.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3" descr="fondo DGIS 2"/>
          <p:cNvPicPr>
            <a:picLocks noChangeAspect="1" noChangeArrowheads="1"/>
          </p:cNvPicPr>
          <p:nvPr userDrawn="1"/>
        </p:nvPicPr>
        <p:blipFill>
          <a:blip r:embed="rId3" cstate="print"/>
          <a:srcRect/>
          <a:stretch>
            <a:fillRect/>
          </a:stretch>
        </p:blipFill>
        <p:spPr bwMode="auto">
          <a:xfrm>
            <a:off x="0" y="0"/>
            <a:ext cx="9144000" cy="620713"/>
          </a:xfrm>
          <a:prstGeom prst="rect">
            <a:avLst/>
          </a:prstGeom>
          <a:noFill/>
          <a:ln w="9525">
            <a:noFill/>
            <a:miter lim="800000"/>
            <a:headEnd/>
            <a:tailEnd/>
          </a:ln>
        </p:spPr>
      </p:pic>
      <p:graphicFrame>
        <p:nvGraphicFramePr>
          <p:cNvPr id="5" name="Object 4"/>
          <p:cNvGraphicFramePr>
            <a:graphicFrameLocks noChangeAspect="1"/>
          </p:cNvGraphicFramePr>
          <p:nvPr/>
        </p:nvGraphicFramePr>
        <p:xfrm>
          <a:off x="107950" y="44450"/>
          <a:ext cx="277813" cy="549275"/>
        </p:xfrm>
        <a:graphic>
          <a:graphicData uri="http://schemas.openxmlformats.org/presentationml/2006/ole">
            <p:oleObj spid="_x0000_s42090" name="Imagen de mapa de bits" r:id="rId4" imgW="2266667" imgH="4476190" progId="PBrush">
              <p:embed/>
            </p:oleObj>
          </a:graphicData>
        </a:graphic>
      </p:graphicFrame>
      <p:sp>
        <p:nvSpPr>
          <p:cNvPr id="6" name="Text Box 5"/>
          <p:cNvSpPr txBox="1">
            <a:spLocks noChangeArrowheads="1"/>
          </p:cNvSpPr>
          <p:nvPr userDrawn="1"/>
        </p:nvSpPr>
        <p:spPr bwMode="auto">
          <a:xfrm>
            <a:off x="2352675" y="160338"/>
            <a:ext cx="6864350" cy="338137"/>
          </a:xfrm>
          <a:prstGeom prst="rect">
            <a:avLst/>
          </a:prstGeom>
          <a:noFill/>
          <a:ln w="9525">
            <a:noFill/>
            <a:miter lim="800000"/>
            <a:headEnd/>
            <a:tailEnd/>
          </a:ln>
          <a:effectLst/>
        </p:spPr>
        <p:txBody>
          <a:bodyPr wrap="none">
            <a:spAutoFit/>
          </a:bodyPr>
          <a:lstStyle/>
          <a:p>
            <a:pPr algn="r">
              <a:defRPr/>
            </a:pPr>
            <a:r>
              <a:rPr lang="es-MX" sz="1600" dirty="0">
                <a:solidFill>
                  <a:schemeClr val="bg1"/>
                </a:solidFill>
                <a:latin typeface="Century Gothic" pitchFamily="34" charset="0"/>
                <a:cs typeface="+mn-cs"/>
              </a:rPr>
              <a:t>Instituto Federal de Acceso a la Información y Protección de Datos</a:t>
            </a:r>
            <a:endParaRPr lang="es-MX" sz="1600" b="1" dirty="0">
              <a:solidFill>
                <a:schemeClr val="bg1"/>
              </a:solidFill>
              <a:latin typeface="Century Gothic" pitchFamily="34" charset="0"/>
              <a:cs typeface="+mn-cs"/>
            </a:endParaRPr>
          </a:p>
        </p:txBody>
      </p:sp>
      <p:grpSp>
        <p:nvGrpSpPr>
          <p:cNvPr id="7" name="Group 6"/>
          <p:cNvGrpSpPr>
            <a:grpSpLocks/>
          </p:cNvGrpSpPr>
          <p:nvPr userDrawn="1"/>
        </p:nvGrpSpPr>
        <p:grpSpPr bwMode="auto">
          <a:xfrm>
            <a:off x="0" y="6597650"/>
            <a:ext cx="9144000" cy="287338"/>
            <a:chOff x="0" y="4156"/>
            <a:chExt cx="5760" cy="181"/>
          </a:xfrm>
        </p:grpSpPr>
        <p:pic>
          <p:nvPicPr>
            <p:cNvPr id="8" name="Picture 7" descr="fondo DGIS 2"/>
            <p:cNvPicPr>
              <a:picLocks noChangeAspect="1" noChangeArrowheads="1"/>
            </p:cNvPicPr>
            <p:nvPr userDrawn="1"/>
          </p:nvPicPr>
          <p:blipFill>
            <a:blip r:embed="rId3" cstate="print"/>
            <a:srcRect/>
            <a:stretch>
              <a:fillRect/>
            </a:stretch>
          </p:blipFill>
          <p:spPr bwMode="auto">
            <a:xfrm>
              <a:off x="0" y="4156"/>
              <a:ext cx="5760" cy="164"/>
            </a:xfrm>
            <a:prstGeom prst="rect">
              <a:avLst/>
            </a:prstGeom>
            <a:noFill/>
            <a:ln w="9525">
              <a:noFill/>
              <a:miter lim="800000"/>
              <a:headEnd/>
              <a:tailEnd/>
            </a:ln>
          </p:spPr>
        </p:pic>
        <p:grpSp>
          <p:nvGrpSpPr>
            <p:cNvPr id="9" name="Group 8"/>
            <p:cNvGrpSpPr>
              <a:grpSpLocks/>
            </p:cNvGrpSpPr>
            <p:nvPr userDrawn="1"/>
          </p:nvGrpSpPr>
          <p:grpSpPr bwMode="auto">
            <a:xfrm>
              <a:off x="158" y="4156"/>
              <a:ext cx="5171" cy="181"/>
              <a:chOff x="158" y="4156"/>
              <a:chExt cx="5171" cy="181"/>
            </a:xfrm>
          </p:grpSpPr>
          <p:graphicFrame>
            <p:nvGraphicFramePr>
              <p:cNvPr id="10" name="Object 9"/>
              <p:cNvGraphicFramePr>
                <a:graphicFrameLocks noChangeAspect="1"/>
              </p:cNvGraphicFramePr>
              <p:nvPr/>
            </p:nvGraphicFramePr>
            <p:xfrm>
              <a:off x="158" y="4160"/>
              <a:ext cx="82" cy="160"/>
            </p:xfrm>
            <a:graphic>
              <a:graphicData uri="http://schemas.openxmlformats.org/presentationml/2006/ole">
                <p:oleObj spid="_x0000_s42091" name="Imagen de mapa de bits" r:id="rId5" imgW="2266667" imgH="4476190" progId="PBrush">
                  <p:embed/>
                </p:oleObj>
              </a:graphicData>
            </a:graphic>
          </p:graphicFrame>
          <p:graphicFrame>
            <p:nvGraphicFramePr>
              <p:cNvPr id="11" name="Object 10"/>
              <p:cNvGraphicFramePr>
                <a:graphicFrameLocks noChangeAspect="1"/>
              </p:cNvGraphicFramePr>
              <p:nvPr/>
            </p:nvGraphicFramePr>
            <p:xfrm>
              <a:off x="476" y="4270"/>
              <a:ext cx="148" cy="67"/>
            </p:xfrm>
            <a:graphic>
              <a:graphicData uri="http://schemas.openxmlformats.org/presentationml/2006/ole">
                <p:oleObj spid="_x0000_s42092" name="Imagen de mapa de bits" r:id="rId6" imgW="2266667" imgH="4476190" progId="PBrush">
                  <p:embed/>
                </p:oleObj>
              </a:graphicData>
            </a:graphic>
          </p:graphicFrame>
          <p:graphicFrame>
            <p:nvGraphicFramePr>
              <p:cNvPr id="12" name="Object 11"/>
              <p:cNvGraphicFramePr>
                <a:graphicFrameLocks noChangeAspect="1"/>
              </p:cNvGraphicFramePr>
              <p:nvPr/>
            </p:nvGraphicFramePr>
            <p:xfrm>
              <a:off x="975" y="4156"/>
              <a:ext cx="136" cy="61"/>
            </p:xfrm>
            <a:graphic>
              <a:graphicData uri="http://schemas.openxmlformats.org/presentationml/2006/ole">
                <p:oleObj spid="_x0000_s42093" name="Imagen de mapa de bits" r:id="rId7" imgW="2266667" imgH="4476190" progId="PBrush">
                  <p:embed/>
                </p:oleObj>
              </a:graphicData>
            </a:graphic>
          </p:graphicFrame>
          <p:graphicFrame>
            <p:nvGraphicFramePr>
              <p:cNvPr id="13" name="Object 12"/>
              <p:cNvGraphicFramePr>
                <a:graphicFrameLocks noChangeAspect="1"/>
              </p:cNvGraphicFramePr>
              <p:nvPr/>
            </p:nvGraphicFramePr>
            <p:xfrm>
              <a:off x="1474" y="4205"/>
              <a:ext cx="45" cy="87"/>
            </p:xfrm>
            <a:graphic>
              <a:graphicData uri="http://schemas.openxmlformats.org/presentationml/2006/ole">
                <p:oleObj spid="_x0000_s42094" name="Imagen de mapa de bits" r:id="rId8" imgW="2266667" imgH="4476190" progId="PBrush">
                  <p:embed/>
                </p:oleObj>
              </a:graphicData>
            </a:graphic>
          </p:graphicFrame>
          <p:graphicFrame>
            <p:nvGraphicFramePr>
              <p:cNvPr id="14" name="Object 13"/>
              <p:cNvGraphicFramePr>
                <a:graphicFrameLocks noChangeAspect="1"/>
              </p:cNvGraphicFramePr>
              <p:nvPr/>
            </p:nvGraphicFramePr>
            <p:xfrm>
              <a:off x="2063" y="4160"/>
              <a:ext cx="82" cy="160"/>
            </p:xfrm>
            <a:graphic>
              <a:graphicData uri="http://schemas.openxmlformats.org/presentationml/2006/ole">
                <p:oleObj spid="_x0000_s42095" name="Imagen de mapa de bits" r:id="rId9" imgW="2266667" imgH="4476190" progId="PBrush">
                  <p:embed/>
                </p:oleObj>
              </a:graphicData>
            </a:graphic>
          </p:graphicFrame>
          <p:graphicFrame>
            <p:nvGraphicFramePr>
              <p:cNvPr id="15" name="Object 14"/>
              <p:cNvGraphicFramePr>
                <a:graphicFrameLocks noChangeAspect="1"/>
              </p:cNvGraphicFramePr>
              <p:nvPr/>
            </p:nvGraphicFramePr>
            <p:xfrm>
              <a:off x="2381" y="4270"/>
              <a:ext cx="148" cy="67"/>
            </p:xfrm>
            <a:graphic>
              <a:graphicData uri="http://schemas.openxmlformats.org/presentationml/2006/ole">
                <p:oleObj spid="_x0000_s42096" name="Imagen de mapa de bits" r:id="rId10" imgW="2266667" imgH="4476190" progId="PBrush">
                  <p:embed/>
                </p:oleObj>
              </a:graphicData>
            </a:graphic>
          </p:graphicFrame>
          <p:graphicFrame>
            <p:nvGraphicFramePr>
              <p:cNvPr id="16" name="Object 15"/>
              <p:cNvGraphicFramePr>
                <a:graphicFrameLocks noChangeAspect="1"/>
              </p:cNvGraphicFramePr>
              <p:nvPr/>
            </p:nvGraphicFramePr>
            <p:xfrm>
              <a:off x="2880" y="4156"/>
              <a:ext cx="136" cy="61"/>
            </p:xfrm>
            <a:graphic>
              <a:graphicData uri="http://schemas.openxmlformats.org/presentationml/2006/ole">
                <p:oleObj spid="_x0000_s42097" name="Imagen de mapa de bits" r:id="rId11" imgW="2266667" imgH="4476190" progId="PBrush">
                  <p:embed/>
                </p:oleObj>
              </a:graphicData>
            </a:graphic>
          </p:graphicFrame>
          <p:graphicFrame>
            <p:nvGraphicFramePr>
              <p:cNvPr id="17" name="Object 16"/>
              <p:cNvGraphicFramePr>
                <a:graphicFrameLocks noChangeAspect="1"/>
              </p:cNvGraphicFramePr>
              <p:nvPr/>
            </p:nvGraphicFramePr>
            <p:xfrm>
              <a:off x="3379" y="4205"/>
              <a:ext cx="45" cy="87"/>
            </p:xfrm>
            <a:graphic>
              <a:graphicData uri="http://schemas.openxmlformats.org/presentationml/2006/ole">
                <p:oleObj spid="_x0000_s42098" name="Imagen de mapa de bits" r:id="rId12" imgW="2266667" imgH="4476190" progId="PBrush">
                  <p:embed/>
                </p:oleObj>
              </a:graphicData>
            </a:graphic>
          </p:graphicFrame>
          <p:graphicFrame>
            <p:nvGraphicFramePr>
              <p:cNvPr id="18" name="Object 17"/>
              <p:cNvGraphicFramePr>
                <a:graphicFrameLocks noChangeAspect="1"/>
              </p:cNvGraphicFramePr>
              <p:nvPr/>
            </p:nvGraphicFramePr>
            <p:xfrm>
              <a:off x="3968" y="4160"/>
              <a:ext cx="82" cy="160"/>
            </p:xfrm>
            <a:graphic>
              <a:graphicData uri="http://schemas.openxmlformats.org/presentationml/2006/ole">
                <p:oleObj spid="_x0000_s42099" name="Imagen de mapa de bits" r:id="rId13" imgW="2266667" imgH="4476190" progId="PBrush">
                  <p:embed/>
                </p:oleObj>
              </a:graphicData>
            </a:graphic>
          </p:graphicFrame>
          <p:graphicFrame>
            <p:nvGraphicFramePr>
              <p:cNvPr id="19" name="Object 18"/>
              <p:cNvGraphicFramePr>
                <a:graphicFrameLocks noChangeAspect="1"/>
              </p:cNvGraphicFramePr>
              <p:nvPr/>
            </p:nvGraphicFramePr>
            <p:xfrm>
              <a:off x="4286" y="4270"/>
              <a:ext cx="148" cy="67"/>
            </p:xfrm>
            <a:graphic>
              <a:graphicData uri="http://schemas.openxmlformats.org/presentationml/2006/ole">
                <p:oleObj spid="_x0000_s42100" name="Imagen de mapa de bits" r:id="rId14" imgW="2266667" imgH="4476190" progId="PBrush">
                  <p:embed/>
                </p:oleObj>
              </a:graphicData>
            </a:graphic>
          </p:graphicFrame>
          <p:graphicFrame>
            <p:nvGraphicFramePr>
              <p:cNvPr id="20" name="Object 19"/>
              <p:cNvGraphicFramePr>
                <a:graphicFrameLocks noChangeAspect="1"/>
              </p:cNvGraphicFramePr>
              <p:nvPr/>
            </p:nvGraphicFramePr>
            <p:xfrm>
              <a:off x="4785" y="4156"/>
              <a:ext cx="136" cy="61"/>
            </p:xfrm>
            <a:graphic>
              <a:graphicData uri="http://schemas.openxmlformats.org/presentationml/2006/ole">
                <p:oleObj spid="_x0000_s42101" name="Imagen de mapa de bits" r:id="rId15" imgW="2266667" imgH="4476190" progId="PBrush">
                  <p:embed/>
                </p:oleObj>
              </a:graphicData>
            </a:graphic>
          </p:graphicFrame>
          <p:graphicFrame>
            <p:nvGraphicFramePr>
              <p:cNvPr id="21" name="Object 20"/>
              <p:cNvGraphicFramePr>
                <a:graphicFrameLocks noChangeAspect="1"/>
              </p:cNvGraphicFramePr>
              <p:nvPr/>
            </p:nvGraphicFramePr>
            <p:xfrm>
              <a:off x="5284" y="4205"/>
              <a:ext cx="45" cy="87"/>
            </p:xfrm>
            <a:graphic>
              <a:graphicData uri="http://schemas.openxmlformats.org/presentationml/2006/ole">
                <p:oleObj spid="_x0000_s42102" name="Imagen de mapa de bits" r:id="rId16" imgW="2266667" imgH="4476190" progId="PBrush">
                  <p:embed/>
                </p:oleObj>
              </a:graphicData>
            </a:graphic>
          </p:graphicFrame>
        </p:grpSp>
      </p:grpSp>
      <p:sp>
        <p:nvSpPr>
          <p:cNvPr id="92181" name="Rectangle 21"/>
          <p:cNvSpPr>
            <a:spLocks noGrp="1" noChangeArrowheads="1"/>
          </p:cNvSpPr>
          <p:nvPr>
            <p:ph type="ctrTitle"/>
          </p:nvPr>
        </p:nvSpPr>
        <p:spPr>
          <a:xfrm>
            <a:off x="685800" y="2130425"/>
            <a:ext cx="7772400" cy="1470025"/>
          </a:xfrm>
          <a:prstGeom prst="rect">
            <a:avLst/>
          </a:prstGeom>
        </p:spPr>
        <p:txBody>
          <a:bodyPr/>
          <a:lstStyle>
            <a:lvl1pPr>
              <a:defRPr/>
            </a:lvl1pPr>
          </a:lstStyle>
          <a:p>
            <a:r>
              <a:rPr lang="es-MX"/>
              <a:t>Haga clic para cambiar el estilo de título	</a:t>
            </a:r>
          </a:p>
        </p:txBody>
      </p:sp>
      <p:sp>
        <p:nvSpPr>
          <p:cNvPr id="92182" name="Rectangle 22"/>
          <p:cNvSpPr>
            <a:spLocks noGrp="1" noChangeArrowheads="1"/>
          </p:cNvSpPr>
          <p:nvPr>
            <p:ph type="subTitle" idx="1"/>
          </p:nvPr>
        </p:nvSpPr>
        <p:spPr>
          <a:xfrm>
            <a:off x="1371600" y="3886200"/>
            <a:ext cx="6400800" cy="1752600"/>
          </a:xfrm>
        </p:spPr>
        <p:txBody>
          <a:bodyPr/>
          <a:lstStyle>
            <a:lvl1pPr marL="0" indent="0" algn="ctr">
              <a:buFont typeface="Times" pitchFamily="18" charset="0"/>
              <a:buNone/>
              <a:defRPr/>
            </a:lvl1pPr>
          </a:lstStyle>
          <a:p>
            <a:r>
              <a:rPr lang="es-MX"/>
              <a:t>Haga clic para modificar el estilo de subtítulo del patrón</a:t>
            </a:r>
          </a:p>
        </p:txBody>
      </p:sp>
      <p:sp>
        <p:nvSpPr>
          <p:cNvPr id="22" name="Rectangle 23"/>
          <p:cNvSpPr>
            <a:spLocks noGrp="1" noChangeArrowheads="1"/>
          </p:cNvSpPr>
          <p:nvPr>
            <p:ph type="dt" sz="half" idx="10"/>
          </p:nvPr>
        </p:nvSpPr>
        <p:spPr/>
        <p:txBody>
          <a:bodyPr/>
          <a:lstStyle>
            <a:lvl1pPr>
              <a:defRPr/>
            </a:lvl1pPr>
          </a:lstStyle>
          <a:p>
            <a:pPr>
              <a:defRPr/>
            </a:pPr>
            <a:endParaRPr lang="es-MX"/>
          </a:p>
        </p:txBody>
      </p:sp>
      <p:sp>
        <p:nvSpPr>
          <p:cNvPr id="23" name="Rectangle 24"/>
          <p:cNvSpPr>
            <a:spLocks noGrp="1" noChangeArrowheads="1"/>
          </p:cNvSpPr>
          <p:nvPr>
            <p:ph type="ftr" sz="quarter" idx="11"/>
          </p:nvPr>
        </p:nvSpPr>
        <p:spPr/>
        <p:txBody>
          <a:bodyPr/>
          <a:lstStyle>
            <a:lvl1pPr>
              <a:defRPr/>
            </a:lvl1pPr>
          </a:lstStyle>
          <a:p>
            <a:pPr>
              <a:defRPr/>
            </a:pPr>
            <a:endParaRPr lang="es-MX"/>
          </a:p>
        </p:txBody>
      </p:sp>
      <p:sp>
        <p:nvSpPr>
          <p:cNvPr id="24" name="Rectangle 25"/>
          <p:cNvSpPr>
            <a:spLocks noGrp="1" noChangeArrowheads="1"/>
          </p:cNvSpPr>
          <p:nvPr>
            <p:ph type="sldNum" sz="quarter" idx="12"/>
          </p:nvPr>
        </p:nvSpPr>
        <p:spPr/>
        <p:txBody>
          <a:bodyPr/>
          <a:lstStyle>
            <a:lvl1pPr>
              <a:defRPr/>
            </a:lvl1pPr>
          </a:lstStyle>
          <a:p>
            <a:pPr>
              <a:defRPr/>
            </a:pPr>
            <a:fld id="{74295B9E-3C21-4D71-B46C-8DBB104362A4}" type="slidenum">
              <a:rPr lang="es-MX"/>
              <a:pPr>
                <a:defRPr/>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0B144B7C-0A8E-4BF6-AE80-2317C0306F72}" type="slidenum">
              <a:rPr lang="es-MX"/>
              <a:pPr>
                <a:defRPr/>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377DA487-3461-4944-A1CF-426A021BE94E}" type="slidenum">
              <a:rPr lang="es-MX"/>
              <a:pPr>
                <a:defRPr/>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3B882260-A267-4805-B0E3-B5337827A92A}" type="slidenum">
              <a:rPr lang="es-MX"/>
              <a:pPr>
                <a:defRPr/>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MX"/>
          </a:p>
        </p:txBody>
      </p:sp>
      <p:sp>
        <p:nvSpPr>
          <p:cNvPr id="5" name="Rectangle 5"/>
          <p:cNvSpPr>
            <a:spLocks noGrp="1" noChangeArrowheads="1"/>
          </p:cNvSpPr>
          <p:nvPr>
            <p:ph type="ftr" sz="quarter" idx="11"/>
          </p:nvPr>
        </p:nvSpPr>
        <p:spPr>
          <a:ln/>
        </p:spPr>
        <p:txBody>
          <a:bodyPr/>
          <a:lstStyle>
            <a:lvl1pPr>
              <a:defRPr/>
            </a:lvl1pPr>
          </a:lstStyle>
          <a:p>
            <a:pPr>
              <a:defRPr/>
            </a:pPr>
            <a:endParaRPr lang="es-MX"/>
          </a:p>
        </p:txBody>
      </p:sp>
      <p:sp>
        <p:nvSpPr>
          <p:cNvPr id="6" name="Rectangle 6"/>
          <p:cNvSpPr>
            <a:spLocks noGrp="1" noChangeArrowheads="1"/>
          </p:cNvSpPr>
          <p:nvPr>
            <p:ph type="sldNum" sz="quarter" idx="12"/>
          </p:nvPr>
        </p:nvSpPr>
        <p:spPr>
          <a:ln/>
        </p:spPr>
        <p:txBody>
          <a:bodyPr/>
          <a:lstStyle>
            <a:lvl1pPr>
              <a:defRPr/>
            </a:lvl1pPr>
          </a:lstStyle>
          <a:p>
            <a:pPr>
              <a:defRPr/>
            </a:pPr>
            <a:fld id="{8891D7AD-9FE2-44DD-8418-15F4B2FA6D9C}" type="slidenum">
              <a:rPr lang="es-MX"/>
              <a:pPr>
                <a:defRPr/>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MX"/>
          </a:p>
        </p:txBody>
      </p:sp>
      <p:sp>
        <p:nvSpPr>
          <p:cNvPr id="6" name="Rectangle 5"/>
          <p:cNvSpPr>
            <a:spLocks noGrp="1" noChangeArrowheads="1"/>
          </p:cNvSpPr>
          <p:nvPr>
            <p:ph type="ftr" sz="quarter" idx="11"/>
          </p:nvPr>
        </p:nvSpPr>
        <p:spPr>
          <a:ln/>
        </p:spPr>
        <p:txBody>
          <a:bodyPr/>
          <a:lstStyle>
            <a:lvl1pPr>
              <a:defRPr/>
            </a:lvl1pPr>
          </a:lstStyle>
          <a:p>
            <a:pPr>
              <a:defRPr/>
            </a:pPr>
            <a:endParaRPr lang="es-MX"/>
          </a:p>
        </p:txBody>
      </p:sp>
      <p:sp>
        <p:nvSpPr>
          <p:cNvPr id="7" name="Rectangle 6"/>
          <p:cNvSpPr>
            <a:spLocks noGrp="1" noChangeArrowheads="1"/>
          </p:cNvSpPr>
          <p:nvPr>
            <p:ph type="sldNum" sz="quarter" idx="12"/>
          </p:nvPr>
        </p:nvSpPr>
        <p:spPr>
          <a:ln/>
        </p:spPr>
        <p:txBody>
          <a:bodyPr/>
          <a:lstStyle>
            <a:lvl1pPr>
              <a:defRPr/>
            </a:lvl1pPr>
          </a:lstStyle>
          <a:p>
            <a:pPr>
              <a:defRPr/>
            </a:pPr>
            <a:fld id="{CCF29C3B-A4C5-4B43-8DA1-54BB4642BB45}" type="slidenum">
              <a:rPr lang="es-MX"/>
              <a:pPr>
                <a:defRPr/>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MX"/>
          </a:p>
        </p:txBody>
      </p:sp>
      <p:sp>
        <p:nvSpPr>
          <p:cNvPr id="8" name="Rectangle 5"/>
          <p:cNvSpPr>
            <a:spLocks noGrp="1" noChangeArrowheads="1"/>
          </p:cNvSpPr>
          <p:nvPr>
            <p:ph type="ftr" sz="quarter" idx="11"/>
          </p:nvPr>
        </p:nvSpPr>
        <p:spPr>
          <a:ln/>
        </p:spPr>
        <p:txBody>
          <a:bodyPr/>
          <a:lstStyle>
            <a:lvl1pPr>
              <a:defRPr/>
            </a:lvl1pPr>
          </a:lstStyle>
          <a:p>
            <a:pPr>
              <a:defRPr/>
            </a:pPr>
            <a:endParaRPr lang="es-MX"/>
          </a:p>
        </p:txBody>
      </p:sp>
      <p:sp>
        <p:nvSpPr>
          <p:cNvPr id="9" name="Rectangle 6"/>
          <p:cNvSpPr>
            <a:spLocks noGrp="1" noChangeArrowheads="1"/>
          </p:cNvSpPr>
          <p:nvPr>
            <p:ph type="sldNum" sz="quarter" idx="12"/>
          </p:nvPr>
        </p:nvSpPr>
        <p:spPr>
          <a:ln/>
        </p:spPr>
        <p:txBody>
          <a:bodyPr/>
          <a:lstStyle>
            <a:lvl1pPr>
              <a:defRPr/>
            </a:lvl1pPr>
          </a:lstStyle>
          <a:p>
            <a:pPr>
              <a:defRPr/>
            </a:pPr>
            <a:fld id="{14E180B7-8ABD-46A9-B6EF-213A60E65FD6}" type="slidenum">
              <a:rPr lang="es-MX"/>
              <a:pPr>
                <a:defRPr/>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MX"/>
          </a:p>
        </p:txBody>
      </p:sp>
      <p:sp>
        <p:nvSpPr>
          <p:cNvPr id="4" name="Rectangle 5"/>
          <p:cNvSpPr>
            <a:spLocks noGrp="1" noChangeArrowheads="1"/>
          </p:cNvSpPr>
          <p:nvPr>
            <p:ph type="ftr" sz="quarter" idx="11"/>
          </p:nvPr>
        </p:nvSpPr>
        <p:spPr>
          <a:ln/>
        </p:spPr>
        <p:txBody>
          <a:bodyPr/>
          <a:lstStyle>
            <a:lvl1pPr>
              <a:defRPr/>
            </a:lvl1pPr>
          </a:lstStyle>
          <a:p>
            <a:pPr>
              <a:defRPr/>
            </a:pPr>
            <a:endParaRPr lang="es-MX"/>
          </a:p>
        </p:txBody>
      </p:sp>
      <p:sp>
        <p:nvSpPr>
          <p:cNvPr id="5" name="Rectangle 6"/>
          <p:cNvSpPr>
            <a:spLocks noGrp="1" noChangeArrowheads="1"/>
          </p:cNvSpPr>
          <p:nvPr>
            <p:ph type="sldNum" sz="quarter" idx="12"/>
          </p:nvPr>
        </p:nvSpPr>
        <p:spPr>
          <a:ln/>
        </p:spPr>
        <p:txBody>
          <a:bodyPr/>
          <a:lstStyle>
            <a:lvl1pPr>
              <a:defRPr/>
            </a:lvl1pPr>
          </a:lstStyle>
          <a:p>
            <a:pPr>
              <a:defRPr/>
            </a:pPr>
            <a:fld id="{ECCA4E36-CEC1-49F8-AC0B-4754A366CFD4}" type="slidenum">
              <a:rPr lang="es-MX"/>
              <a:pPr>
                <a:defRPr/>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MX"/>
          </a:p>
        </p:txBody>
      </p:sp>
      <p:sp>
        <p:nvSpPr>
          <p:cNvPr id="3" name="Rectangle 5"/>
          <p:cNvSpPr>
            <a:spLocks noGrp="1" noChangeArrowheads="1"/>
          </p:cNvSpPr>
          <p:nvPr>
            <p:ph type="ftr" sz="quarter" idx="11"/>
          </p:nvPr>
        </p:nvSpPr>
        <p:spPr>
          <a:ln/>
        </p:spPr>
        <p:txBody>
          <a:bodyPr/>
          <a:lstStyle>
            <a:lvl1pPr>
              <a:defRPr/>
            </a:lvl1pPr>
          </a:lstStyle>
          <a:p>
            <a:pPr>
              <a:defRPr/>
            </a:pPr>
            <a:endParaRPr lang="es-MX"/>
          </a:p>
        </p:txBody>
      </p:sp>
      <p:sp>
        <p:nvSpPr>
          <p:cNvPr id="4" name="Rectangle 6"/>
          <p:cNvSpPr>
            <a:spLocks noGrp="1" noChangeArrowheads="1"/>
          </p:cNvSpPr>
          <p:nvPr>
            <p:ph type="sldNum" sz="quarter" idx="12"/>
          </p:nvPr>
        </p:nvSpPr>
        <p:spPr>
          <a:ln/>
        </p:spPr>
        <p:txBody>
          <a:bodyPr/>
          <a:lstStyle>
            <a:lvl1pPr>
              <a:defRPr/>
            </a:lvl1pPr>
          </a:lstStyle>
          <a:p>
            <a:pPr>
              <a:defRPr/>
            </a:pPr>
            <a:fld id="{EB88D88F-2506-4AD3-8815-95FD5BA98EDC}" type="slidenum">
              <a:rPr lang="es-MX"/>
              <a:pPr>
                <a:defRPr/>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p>
        </p:txBody>
      </p:sp>
      <p:sp>
        <p:nvSpPr>
          <p:cNvPr id="6" name="Rectangle 5"/>
          <p:cNvSpPr>
            <a:spLocks noGrp="1" noChangeArrowheads="1"/>
          </p:cNvSpPr>
          <p:nvPr>
            <p:ph type="ftr" sz="quarter" idx="11"/>
          </p:nvPr>
        </p:nvSpPr>
        <p:spPr>
          <a:ln/>
        </p:spPr>
        <p:txBody>
          <a:bodyPr/>
          <a:lstStyle>
            <a:lvl1pPr>
              <a:defRPr/>
            </a:lvl1pPr>
          </a:lstStyle>
          <a:p>
            <a:pPr>
              <a:defRPr/>
            </a:pPr>
            <a:endParaRPr lang="es-MX"/>
          </a:p>
        </p:txBody>
      </p:sp>
      <p:sp>
        <p:nvSpPr>
          <p:cNvPr id="7" name="Rectangle 6"/>
          <p:cNvSpPr>
            <a:spLocks noGrp="1" noChangeArrowheads="1"/>
          </p:cNvSpPr>
          <p:nvPr>
            <p:ph type="sldNum" sz="quarter" idx="12"/>
          </p:nvPr>
        </p:nvSpPr>
        <p:spPr>
          <a:ln/>
        </p:spPr>
        <p:txBody>
          <a:bodyPr/>
          <a:lstStyle>
            <a:lvl1pPr>
              <a:defRPr/>
            </a:lvl1pPr>
          </a:lstStyle>
          <a:p>
            <a:pPr>
              <a:defRPr/>
            </a:pPr>
            <a:fld id="{18532A71-7281-4256-A658-2416BAED2EE6}" type="slidenum">
              <a:rPr lang="es-MX"/>
              <a:pPr>
                <a:defRPr/>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MX"/>
          </a:p>
        </p:txBody>
      </p:sp>
      <p:sp>
        <p:nvSpPr>
          <p:cNvPr id="6" name="Rectangle 5"/>
          <p:cNvSpPr>
            <a:spLocks noGrp="1" noChangeArrowheads="1"/>
          </p:cNvSpPr>
          <p:nvPr>
            <p:ph type="ftr" sz="quarter" idx="11"/>
          </p:nvPr>
        </p:nvSpPr>
        <p:spPr>
          <a:ln/>
        </p:spPr>
        <p:txBody>
          <a:bodyPr/>
          <a:lstStyle>
            <a:lvl1pPr>
              <a:defRPr/>
            </a:lvl1pPr>
          </a:lstStyle>
          <a:p>
            <a:pPr>
              <a:defRPr/>
            </a:pPr>
            <a:endParaRPr lang="es-MX"/>
          </a:p>
        </p:txBody>
      </p:sp>
      <p:sp>
        <p:nvSpPr>
          <p:cNvPr id="7" name="Rectangle 6"/>
          <p:cNvSpPr>
            <a:spLocks noGrp="1" noChangeArrowheads="1"/>
          </p:cNvSpPr>
          <p:nvPr>
            <p:ph type="sldNum" sz="quarter" idx="12"/>
          </p:nvPr>
        </p:nvSpPr>
        <p:spPr>
          <a:ln/>
        </p:spPr>
        <p:txBody>
          <a:bodyPr/>
          <a:lstStyle>
            <a:lvl1pPr>
              <a:defRPr/>
            </a:lvl1pPr>
          </a:lstStyle>
          <a:p>
            <a:pPr>
              <a:defRPr/>
            </a:pPr>
            <a:fld id="{A85380AF-FC18-4041-A764-573F6871C7CB}" type="slidenum">
              <a:rPr lang="es-MX"/>
              <a:pPr>
                <a:defRPr/>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oleObject" Target="../embeddings/oleObject4.bin"/><Relationship Id="rId26" Type="http://schemas.openxmlformats.org/officeDocument/2006/relationships/oleObject" Target="../embeddings/oleObject12.bin"/><Relationship Id="rId3" Type="http://schemas.openxmlformats.org/officeDocument/2006/relationships/slideLayout" Target="../slideLayouts/slideLayout3.xml"/><Relationship Id="rId21" Type="http://schemas.openxmlformats.org/officeDocument/2006/relationships/oleObject" Target="../embeddings/oleObject7.bin"/><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oleObject" Target="../embeddings/oleObject3.bin"/><Relationship Id="rId25" Type="http://schemas.openxmlformats.org/officeDocument/2006/relationships/oleObject" Target="../embeddings/oleObject11.bin"/><Relationship Id="rId2" Type="http://schemas.openxmlformats.org/officeDocument/2006/relationships/slideLayout" Target="../slideLayouts/slideLayout2.xml"/><Relationship Id="rId16" Type="http://schemas.openxmlformats.org/officeDocument/2006/relationships/oleObject" Target="../embeddings/oleObject2.bin"/><Relationship Id="rId20" Type="http://schemas.openxmlformats.org/officeDocument/2006/relationships/oleObject" Target="../embeddings/oleObject6.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0.bin"/><Relationship Id="rId5" Type="http://schemas.openxmlformats.org/officeDocument/2006/relationships/slideLayout" Target="../slideLayouts/slideLayout5.xml"/><Relationship Id="rId15" Type="http://schemas.openxmlformats.org/officeDocument/2006/relationships/oleObject" Target="../embeddings/oleObject1.bin"/><Relationship Id="rId23" Type="http://schemas.openxmlformats.org/officeDocument/2006/relationships/oleObject" Target="../embeddings/oleObject9.bin"/><Relationship Id="rId10" Type="http://schemas.openxmlformats.org/officeDocument/2006/relationships/slideLayout" Target="../slideLayouts/slideLayout10.xml"/><Relationship Id="rId19" Type="http://schemas.openxmlformats.org/officeDocument/2006/relationships/oleObject" Target="../embeddings/oleObject5.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 Id="rId22" Type="http://schemas.openxmlformats.org/officeDocument/2006/relationships/oleObject" Target="../embeddings/oleObject8.bin"/><Relationship Id="rId27" Type="http://schemas.openxmlformats.org/officeDocument/2006/relationships/oleObject" Target="../embeddings/oleObject13.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40" name="Picture 26" descr="fondo DGIS 2"/>
          <p:cNvPicPr>
            <a:picLocks noChangeAspect="1" noChangeArrowheads="1"/>
          </p:cNvPicPr>
          <p:nvPr/>
        </p:nvPicPr>
        <p:blipFill>
          <a:blip r:embed="rId14" cstate="print"/>
          <a:srcRect/>
          <a:stretch>
            <a:fillRect/>
          </a:stretch>
        </p:blipFill>
        <p:spPr bwMode="auto">
          <a:xfrm>
            <a:off x="0" y="0"/>
            <a:ext cx="9144000" cy="620713"/>
          </a:xfrm>
          <a:prstGeom prst="rect">
            <a:avLst/>
          </a:prstGeom>
          <a:noFill/>
          <a:ln w="9525">
            <a:noFill/>
            <a:miter lim="800000"/>
            <a:headEnd/>
            <a:tailEnd/>
          </a:ln>
        </p:spPr>
      </p:pic>
      <p:graphicFrame>
        <p:nvGraphicFramePr>
          <p:cNvPr id="1026" name="Object 27"/>
          <p:cNvGraphicFramePr>
            <a:graphicFrameLocks noChangeAspect="1"/>
          </p:cNvGraphicFramePr>
          <p:nvPr/>
        </p:nvGraphicFramePr>
        <p:xfrm>
          <a:off x="107950" y="44450"/>
          <a:ext cx="277813" cy="549275"/>
        </p:xfrm>
        <a:graphic>
          <a:graphicData uri="http://schemas.openxmlformats.org/presentationml/2006/ole">
            <p:oleObj spid="_x0000_s1130" name="Imagen de mapa de bits" r:id="rId15" imgW="2266667" imgH="4476190" progId="PBrush">
              <p:embed/>
            </p:oleObj>
          </a:graphicData>
        </a:graphic>
      </p:graphicFrame>
      <p:sp>
        <p:nvSpPr>
          <p:cNvPr id="1052" name="Text Box 28"/>
          <p:cNvSpPr txBox="1">
            <a:spLocks noChangeArrowheads="1"/>
          </p:cNvSpPr>
          <p:nvPr userDrawn="1"/>
        </p:nvSpPr>
        <p:spPr bwMode="auto">
          <a:xfrm>
            <a:off x="2219325" y="109538"/>
            <a:ext cx="6864350" cy="338137"/>
          </a:xfrm>
          <a:prstGeom prst="rect">
            <a:avLst/>
          </a:prstGeom>
          <a:noFill/>
          <a:ln w="9525">
            <a:noFill/>
            <a:miter lim="800000"/>
            <a:headEnd/>
            <a:tailEnd/>
          </a:ln>
          <a:effectLst/>
        </p:spPr>
        <p:txBody>
          <a:bodyPr wrap="none">
            <a:spAutoFit/>
          </a:bodyPr>
          <a:lstStyle/>
          <a:p>
            <a:pPr algn="r">
              <a:defRPr/>
            </a:pPr>
            <a:r>
              <a:rPr lang="es-MX" sz="1600" dirty="0">
                <a:solidFill>
                  <a:schemeClr val="bg1"/>
                </a:solidFill>
                <a:latin typeface="Century Gothic" pitchFamily="34" charset="0"/>
                <a:cs typeface="+mn-cs"/>
              </a:rPr>
              <a:t>Instituto Federal de Acceso a la Información y Protección de Datos</a:t>
            </a:r>
          </a:p>
        </p:txBody>
      </p:sp>
      <p:grpSp>
        <p:nvGrpSpPr>
          <p:cNvPr id="1042" name="Group 29"/>
          <p:cNvGrpSpPr>
            <a:grpSpLocks/>
          </p:cNvGrpSpPr>
          <p:nvPr/>
        </p:nvGrpSpPr>
        <p:grpSpPr bwMode="auto">
          <a:xfrm>
            <a:off x="0" y="6597650"/>
            <a:ext cx="9144000" cy="287338"/>
            <a:chOff x="0" y="4156"/>
            <a:chExt cx="5760" cy="181"/>
          </a:xfrm>
        </p:grpSpPr>
        <p:pic>
          <p:nvPicPr>
            <p:cNvPr id="1047" name="Picture 30" descr="fondo DGIS 2"/>
            <p:cNvPicPr>
              <a:picLocks noChangeAspect="1" noChangeArrowheads="1"/>
            </p:cNvPicPr>
            <p:nvPr userDrawn="1"/>
          </p:nvPicPr>
          <p:blipFill>
            <a:blip r:embed="rId14" cstate="print"/>
            <a:srcRect/>
            <a:stretch>
              <a:fillRect/>
            </a:stretch>
          </p:blipFill>
          <p:spPr bwMode="auto">
            <a:xfrm>
              <a:off x="0" y="4156"/>
              <a:ext cx="5760" cy="164"/>
            </a:xfrm>
            <a:prstGeom prst="rect">
              <a:avLst/>
            </a:prstGeom>
            <a:noFill/>
            <a:ln w="9525">
              <a:noFill/>
              <a:miter lim="800000"/>
              <a:headEnd/>
              <a:tailEnd/>
            </a:ln>
          </p:spPr>
        </p:pic>
        <p:grpSp>
          <p:nvGrpSpPr>
            <p:cNvPr id="1048" name="Group 31"/>
            <p:cNvGrpSpPr>
              <a:grpSpLocks/>
            </p:cNvGrpSpPr>
            <p:nvPr userDrawn="1"/>
          </p:nvGrpSpPr>
          <p:grpSpPr bwMode="auto">
            <a:xfrm>
              <a:off x="158" y="4156"/>
              <a:ext cx="5171" cy="181"/>
              <a:chOff x="158" y="4156"/>
              <a:chExt cx="5171" cy="181"/>
            </a:xfrm>
          </p:grpSpPr>
          <p:graphicFrame>
            <p:nvGraphicFramePr>
              <p:cNvPr id="1027" name="Object 32"/>
              <p:cNvGraphicFramePr>
                <a:graphicFrameLocks noChangeAspect="1"/>
              </p:cNvGraphicFramePr>
              <p:nvPr/>
            </p:nvGraphicFramePr>
            <p:xfrm>
              <a:off x="158" y="4160"/>
              <a:ext cx="82" cy="160"/>
            </p:xfrm>
            <a:graphic>
              <a:graphicData uri="http://schemas.openxmlformats.org/presentationml/2006/ole">
                <p:oleObj spid="_x0000_s1131" name="Imagen de mapa de bits" r:id="rId16" imgW="2266667" imgH="4476190" progId="PBrush">
                  <p:embed/>
                </p:oleObj>
              </a:graphicData>
            </a:graphic>
          </p:graphicFrame>
          <p:graphicFrame>
            <p:nvGraphicFramePr>
              <p:cNvPr id="2" name="Object 33"/>
              <p:cNvGraphicFramePr>
                <a:graphicFrameLocks noChangeAspect="1"/>
              </p:cNvGraphicFramePr>
              <p:nvPr/>
            </p:nvGraphicFramePr>
            <p:xfrm>
              <a:off x="476" y="4270"/>
              <a:ext cx="148" cy="67"/>
            </p:xfrm>
            <a:graphic>
              <a:graphicData uri="http://schemas.openxmlformats.org/presentationml/2006/ole">
                <p:oleObj spid="_x0000_s1132" name="Imagen de mapa de bits" r:id="rId17" imgW="2266667" imgH="4476190" progId="PBrush">
                  <p:embed/>
                </p:oleObj>
              </a:graphicData>
            </a:graphic>
          </p:graphicFrame>
          <p:graphicFrame>
            <p:nvGraphicFramePr>
              <p:cNvPr id="3" name="Object 34"/>
              <p:cNvGraphicFramePr>
                <a:graphicFrameLocks noChangeAspect="1"/>
              </p:cNvGraphicFramePr>
              <p:nvPr/>
            </p:nvGraphicFramePr>
            <p:xfrm>
              <a:off x="975" y="4156"/>
              <a:ext cx="136" cy="61"/>
            </p:xfrm>
            <a:graphic>
              <a:graphicData uri="http://schemas.openxmlformats.org/presentationml/2006/ole">
                <p:oleObj spid="_x0000_s1133" name="Imagen de mapa de bits" r:id="rId18" imgW="2266667" imgH="4476190" progId="PBrush">
                  <p:embed/>
                </p:oleObj>
              </a:graphicData>
            </a:graphic>
          </p:graphicFrame>
          <p:graphicFrame>
            <p:nvGraphicFramePr>
              <p:cNvPr id="4" name="Object 35"/>
              <p:cNvGraphicFramePr>
                <a:graphicFrameLocks noChangeAspect="1"/>
              </p:cNvGraphicFramePr>
              <p:nvPr/>
            </p:nvGraphicFramePr>
            <p:xfrm>
              <a:off x="1474" y="4205"/>
              <a:ext cx="45" cy="87"/>
            </p:xfrm>
            <a:graphic>
              <a:graphicData uri="http://schemas.openxmlformats.org/presentationml/2006/ole">
                <p:oleObj spid="_x0000_s1134" name="Imagen de mapa de bits" r:id="rId19" imgW="2266667" imgH="4476190" progId="PBrush">
                  <p:embed/>
                </p:oleObj>
              </a:graphicData>
            </a:graphic>
          </p:graphicFrame>
          <p:graphicFrame>
            <p:nvGraphicFramePr>
              <p:cNvPr id="1031" name="Object 36"/>
              <p:cNvGraphicFramePr>
                <a:graphicFrameLocks noChangeAspect="1"/>
              </p:cNvGraphicFramePr>
              <p:nvPr/>
            </p:nvGraphicFramePr>
            <p:xfrm>
              <a:off x="2063" y="4160"/>
              <a:ext cx="82" cy="160"/>
            </p:xfrm>
            <a:graphic>
              <a:graphicData uri="http://schemas.openxmlformats.org/presentationml/2006/ole">
                <p:oleObj spid="_x0000_s1135" name="Imagen de mapa de bits" r:id="rId20" imgW="2266667" imgH="4476190" progId="PBrush">
                  <p:embed/>
                </p:oleObj>
              </a:graphicData>
            </a:graphic>
          </p:graphicFrame>
          <p:graphicFrame>
            <p:nvGraphicFramePr>
              <p:cNvPr id="1032" name="Object 37"/>
              <p:cNvGraphicFramePr>
                <a:graphicFrameLocks noChangeAspect="1"/>
              </p:cNvGraphicFramePr>
              <p:nvPr/>
            </p:nvGraphicFramePr>
            <p:xfrm>
              <a:off x="2381" y="4270"/>
              <a:ext cx="148" cy="67"/>
            </p:xfrm>
            <a:graphic>
              <a:graphicData uri="http://schemas.openxmlformats.org/presentationml/2006/ole">
                <p:oleObj spid="_x0000_s1136" name="Imagen de mapa de bits" r:id="rId21" imgW="2266667" imgH="4476190" progId="PBrush">
                  <p:embed/>
                </p:oleObj>
              </a:graphicData>
            </a:graphic>
          </p:graphicFrame>
          <p:graphicFrame>
            <p:nvGraphicFramePr>
              <p:cNvPr id="1033" name="Object 38"/>
              <p:cNvGraphicFramePr>
                <a:graphicFrameLocks noChangeAspect="1"/>
              </p:cNvGraphicFramePr>
              <p:nvPr/>
            </p:nvGraphicFramePr>
            <p:xfrm>
              <a:off x="2880" y="4156"/>
              <a:ext cx="136" cy="61"/>
            </p:xfrm>
            <a:graphic>
              <a:graphicData uri="http://schemas.openxmlformats.org/presentationml/2006/ole">
                <p:oleObj spid="_x0000_s1137" name="Imagen de mapa de bits" r:id="rId22" imgW="2266667" imgH="4476190" progId="PBrush">
                  <p:embed/>
                </p:oleObj>
              </a:graphicData>
            </a:graphic>
          </p:graphicFrame>
          <p:graphicFrame>
            <p:nvGraphicFramePr>
              <p:cNvPr id="1034" name="Object 39"/>
              <p:cNvGraphicFramePr>
                <a:graphicFrameLocks noChangeAspect="1"/>
              </p:cNvGraphicFramePr>
              <p:nvPr/>
            </p:nvGraphicFramePr>
            <p:xfrm>
              <a:off x="3379" y="4205"/>
              <a:ext cx="45" cy="87"/>
            </p:xfrm>
            <a:graphic>
              <a:graphicData uri="http://schemas.openxmlformats.org/presentationml/2006/ole">
                <p:oleObj spid="_x0000_s1138" name="Imagen de mapa de bits" r:id="rId23" imgW="2266667" imgH="4476190" progId="PBrush">
                  <p:embed/>
                </p:oleObj>
              </a:graphicData>
            </a:graphic>
          </p:graphicFrame>
          <p:graphicFrame>
            <p:nvGraphicFramePr>
              <p:cNvPr id="1035" name="Object 40"/>
              <p:cNvGraphicFramePr>
                <a:graphicFrameLocks noChangeAspect="1"/>
              </p:cNvGraphicFramePr>
              <p:nvPr/>
            </p:nvGraphicFramePr>
            <p:xfrm>
              <a:off x="3968" y="4160"/>
              <a:ext cx="82" cy="160"/>
            </p:xfrm>
            <a:graphic>
              <a:graphicData uri="http://schemas.openxmlformats.org/presentationml/2006/ole">
                <p:oleObj spid="_x0000_s1139" name="Imagen de mapa de bits" r:id="rId24" imgW="2266667" imgH="4476190" progId="PBrush">
                  <p:embed/>
                </p:oleObj>
              </a:graphicData>
            </a:graphic>
          </p:graphicFrame>
          <p:graphicFrame>
            <p:nvGraphicFramePr>
              <p:cNvPr id="1036" name="Object 41"/>
              <p:cNvGraphicFramePr>
                <a:graphicFrameLocks noChangeAspect="1"/>
              </p:cNvGraphicFramePr>
              <p:nvPr/>
            </p:nvGraphicFramePr>
            <p:xfrm>
              <a:off x="4286" y="4270"/>
              <a:ext cx="148" cy="67"/>
            </p:xfrm>
            <a:graphic>
              <a:graphicData uri="http://schemas.openxmlformats.org/presentationml/2006/ole">
                <p:oleObj spid="_x0000_s1140" name="Imagen de mapa de bits" r:id="rId25" imgW="2266667" imgH="4476190" progId="PBrush">
                  <p:embed/>
                </p:oleObj>
              </a:graphicData>
            </a:graphic>
          </p:graphicFrame>
          <p:graphicFrame>
            <p:nvGraphicFramePr>
              <p:cNvPr id="1037" name="Object 42"/>
              <p:cNvGraphicFramePr>
                <a:graphicFrameLocks noChangeAspect="1"/>
              </p:cNvGraphicFramePr>
              <p:nvPr/>
            </p:nvGraphicFramePr>
            <p:xfrm>
              <a:off x="4785" y="4156"/>
              <a:ext cx="136" cy="61"/>
            </p:xfrm>
            <a:graphic>
              <a:graphicData uri="http://schemas.openxmlformats.org/presentationml/2006/ole">
                <p:oleObj spid="_x0000_s1141" name="Imagen de mapa de bits" r:id="rId26" imgW="2266667" imgH="4476190" progId="PBrush">
                  <p:embed/>
                </p:oleObj>
              </a:graphicData>
            </a:graphic>
          </p:graphicFrame>
          <p:graphicFrame>
            <p:nvGraphicFramePr>
              <p:cNvPr id="1038" name="Object 43"/>
              <p:cNvGraphicFramePr>
                <a:graphicFrameLocks noChangeAspect="1"/>
              </p:cNvGraphicFramePr>
              <p:nvPr/>
            </p:nvGraphicFramePr>
            <p:xfrm>
              <a:off x="5284" y="4205"/>
              <a:ext cx="45" cy="87"/>
            </p:xfrm>
            <a:graphic>
              <a:graphicData uri="http://schemas.openxmlformats.org/presentationml/2006/ole">
                <p:oleObj spid="_x0000_s1142" name="Imagen de mapa de bits" r:id="rId27" imgW="2266667" imgH="4476190" progId="PBrush">
                  <p:embed/>
                </p:oleObj>
              </a:graphicData>
            </a:graphic>
          </p:graphicFrame>
        </p:grpSp>
      </p:grpSp>
      <p:sp>
        <p:nvSpPr>
          <p:cNvPr id="1043" name="Rectangle 3"/>
          <p:cNvSpPr>
            <a:spLocks noGrp="1" noChangeArrowheads="1"/>
          </p:cNvSpPr>
          <p:nvPr>
            <p:ph type="body" idx="1"/>
          </p:nvPr>
        </p:nvSpPr>
        <p:spPr bwMode="auto">
          <a:xfrm>
            <a:off x="457200" y="1600200"/>
            <a:ext cx="8229600" cy="4525963"/>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s-MX" smtClean="0"/>
              <a:t>Click to edit Master text styles</a:t>
            </a:r>
          </a:p>
          <a:p>
            <a:pPr lvl="1"/>
            <a:r>
              <a:rPr lang="es-MX" smtClean="0"/>
              <a:t>Second level</a:t>
            </a:r>
          </a:p>
          <a:p>
            <a:pPr lvl="2"/>
            <a:r>
              <a:rPr lang="es-MX" smtClean="0"/>
              <a:t>Third level</a:t>
            </a:r>
          </a:p>
          <a:p>
            <a:pPr lvl="3"/>
            <a:r>
              <a:rPr lang="es-MX" smtClean="0"/>
              <a:t>Fourth level</a:t>
            </a:r>
          </a:p>
          <a:p>
            <a:pPr lvl="4"/>
            <a:r>
              <a:rPr lang="es-MX"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a:defRPr/>
            </a:pPr>
            <a:endParaRPr lang="es-MX"/>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mn-cs"/>
              </a:defRPr>
            </a:lvl1pPr>
          </a:lstStyle>
          <a:p>
            <a:pPr>
              <a:defRPr/>
            </a:pPr>
            <a:endParaRPr lang="es-MX"/>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cs typeface="+mn-cs"/>
              </a:defRPr>
            </a:lvl1pPr>
          </a:lstStyle>
          <a:p>
            <a:pPr>
              <a:defRPr/>
            </a:pPr>
            <a:fld id="{628CECA8-260E-4786-A8C3-A2B57E6B4B18}"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4631" r:id="rId1"/>
    <p:sldLayoutId id="2147484621" r:id="rId2"/>
    <p:sldLayoutId id="2147484622" r:id="rId3"/>
    <p:sldLayoutId id="2147484623" r:id="rId4"/>
    <p:sldLayoutId id="2147484624" r:id="rId5"/>
    <p:sldLayoutId id="2147484625" r:id="rId6"/>
    <p:sldLayoutId id="2147484626" r:id="rId7"/>
    <p:sldLayoutId id="2147484627" r:id="rId8"/>
    <p:sldLayoutId id="2147484628" r:id="rId9"/>
    <p:sldLayoutId id="2147484629" r:id="rId10"/>
    <p:sldLayoutId id="2147484630" r:id="rId11"/>
  </p:sldLayoutIdLst>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Century Gothic" pitchFamily="34" charset="0"/>
        </a:defRPr>
      </a:lvl2pPr>
      <a:lvl3pPr algn="ctr" rtl="0" eaLnBrk="0" fontAlgn="base" hangingPunct="0">
        <a:spcBef>
          <a:spcPct val="0"/>
        </a:spcBef>
        <a:spcAft>
          <a:spcPct val="0"/>
        </a:spcAft>
        <a:defRPr sz="2800">
          <a:solidFill>
            <a:schemeClr val="tx2"/>
          </a:solidFill>
          <a:latin typeface="Century Gothic" pitchFamily="34" charset="0"/>
        </a:defRPr>
      </a:lvl3pPr>
      <a:lvl4pPr algn="ctr" rtl="0" eaLnBrk="0" fontAlgn="base" hangingPunct="0">
        <a:spcBef>
          <a:spcPct val="0"/>
        </a:spcBef>
        <a:spcAft>
          <a:spcPct val="0"/>
        </a:spcAft>
        <a:defRPr sz="2800">
          <a:solidFill>
            <a:schemeClr val="tx2"/>
          </a:solidFill>
          <a:latin typeface="Century Gothic" pitchFamily="34" charset="0"/>
        </a:defRPr>
      </a:lvl4pPr>
      <a:lvl5pPr algn="ctr" rtl="0" eaLnBrk="0" fontAlgn="base" hangingPunct="0">
        <a:spcBef>
          <a:spcPct val="0"/>
        </a:spcBef>
        <a:spcAft>
          <a:spcPct val="0"/>
        </a:spcAft>
        <a:defRPr sz="2800">
          <a:solidFill>
            <a:schemeClr val="tx2"/>
          </a:solidFill>
          <a:latin typeface="Century Gothic" pitchFamily="34" charset="0"/>
        </a:defRPr>
      </a:lvl5pPr>
      <a:lvl6pPr marL="457200" algn="ctr" rtl="0" fontAlgn="base">
        <a:spcBef>
          <a:spcPct val="0"/>
        </a:spcBef>
        <a:spcAft>
          <a:spcPct val="0"/>
        </a:spcAft>
        <a:defRPr sz="2800">
          <a:solidFill>
            <a:schemeClr val="tx2"/>
          </a:solidFill>
          <a:latin typeface="Century Gothic" pitchFamily="34" charset="0"/>
        </a:defRPr>
      </a:lvl6pPr>
      <a:lvl7pPr marL="914400" algn="ctr" rtl="0" fontAlgn="base">
        <a:spcBef>
          <a:spcPct val="0"/>
        </a:spcBef>
        <a:spcAft>
          <a:spcPct val="0"/>
        </a:spcAft>
        <a:defRPr sz="2800">
          <a:solidFill>
            <a:schemeClr val="tx2"/>
          </a:solidFill>
          <a:latin typeface="Century Gothic" pitchFamily="34" charset="0"/>
        </a:defRPr>
      </a:lvl7pPr>
      <a:lvl8pPr marL="1371600" algn="ctr" rtl="0" fontAlgn="base">
        <a:spcBef>
          <a:spcPct val="0"/>
        </a:spcBef>
        <a:spcAft>
          <a:spcPct val="0"/>
        </a:spcAft>
        <a:defRPr sz="2800">
          <a:solidFill>
            <a:schemeClr val="tx2"/>
          </a:solidFill>
          <a:latin typeface="Century Gothic" pitchFamily="34" charset="0"/>
        </a:defRPr>
      </a:lvl8pPr>
      <a:lvl9pPr marL="1828800" algn="ctr" rtl="0" fontAlgn="base">
        <a:spcBef>
          <a:spcPct val="0"/>
        </a:spcBef>
        <a:spcAft>
          <a:spcPct val="0"/>
        </a:spcAft>
        <a:defRPr sz="2800">
          <a:solidFill>
            <a:schemeClr val="tx2"/>
          </a:solidFill>
          <a:latin typeface="Century Gothic" pitchFamily="34" charset="0"/>
        </a:defRPr>
      </a:lvl9pPr>
    </p:titleStyle>
    <p:bodyStyle>
      <a:lvl1pPr marL="342900" indent="-342900" algn="l" rtl="0" eaLnBrk="0" fontAlgn="base" hangingPunct="0">
        <a:spcBef>
          <a:spcPct val="20000"/>
        </a:spcBef>
        <a:spcAft>
          <a:spcPct val="0"/>
        </a:spcAft>
        <a:buClr>
          <a:schemeClr val="folHlink"/>
        </a:buClr>
        <a:buSzPct val="120000"/>
        <a:buFont typeface="Times"/>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chemeClr val="folHlink"/>
        </a:buClr>
        <a:buFont typeface="Times"/>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lr>
          <a:schemeClr val="folHlink"/>
        </a:buClr>
        <a:buFont typeface="Times"/>
        <a:buChar char="•"/>
        <a:defRPr sz="1600">
          <a:solidFill>
            <a:schemeClr val="tx1"/>
          </a:solidFill>
          <a:latin typeface="+mn-lt"/>
        </a:defRPr>
      </a:lvl5pPr>
      <a:lvl6pPr marL="25146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6pPr>
      <a:lvl7pPr marL="29718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7pPr>
      <a:lvl8pPr marL="34290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8pPr>
      <a:lvl9pPr marL="3886200" indent="-228600" algn="l" rtl="0" fontAlgn="base">
        <a:spcBef>
          <a:spcPct val="20000"/>
        </a:spcBef>
        <a:spcAft>
          <a:spcPct val="0"/>
        </a:spcAft>
        <a:buClr>
          <a:schemeClr val="folHlink"/>
        </a:buClr>
        <a:buFont typeface="Times" pitchFamily="18" charset="0"/>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fai.org.mx/descargar.php?r=/pdf/criterios/&amp;a=05-09%20%20Fotografia.pdf"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image" Target="../media/image4.wmf"/><Relationship Id="rId7"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1.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90 Rectángulo"/>
          <p:cNvSpPr>
            <a:spLocks noChangeArrowheads="1"/>
          </p:cNvSpPr>
          <p:nvPr/>
        </p:nvSpPr>
        <p:spPr bwMode="auto">
          <a:xfrm>
            <a:off x="617138" y="1213699"/>
            <a:ext cx="5485496" cy="1618953"/>
          </a:xfrm>
          <a:prstGeom prst="rect">
            <a:avLst/>
          </a:prstGeom>
          <a:ln>
            <a:headEnd/>
            <a:tailEnd/>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es-MX" sz="3200" dirty="0" smtClean="0">
                <a:solidFill>
                  <a:schemeClr val="accent6">
                    <a:lumMod val="75000"/>
                  </a:schemeClr>
                </a:solidFill>
                <a:latin typeface="Arial" pitchFamily="34" charset="0"/>
                <a:cs typeface="Arial" pitchFamily="34" charset="0"/>
              </a:rPr>
              <a:t>La Unidad </a:t>
            </a:r>
            <a:r>
              <a:rPr lang="es-MX" sz="3200" dirty="0">
                <a:solidFill>
                  <a:schemeClr val="accent6">
                    <a:lumMod val="75000"/>
                  </a:schemeClr>
                </a:solidFill>
                <a:latin typeface="Arial" pitchFamily="34" charset="0"/>
                <a:cs typeface="Arial" pitchFamily="34" charset="0"/>
              </a:rPr>
              <a:t>de Enlace </a:t>
            </a:r>
            <a:r>
              <a:rPr lang="es-MX" sz="3200" dirty="0" smtClean="0">
                <a:solidFill>
                  <a:schemeClr val="accent6">
                    <a:lumMod val="75000"/>
                  </a:schemeClr>
                </a:solidFill>
                <a:latin typeface="Arial" pitchFamily="34" charset="0"/>
                <a:cs typeface="Arial" pitchFamily="34" charset="0"/>
              </a:rPr>
              <a:t>y Comité </a:t>
            </a:r>
            <a:r>
              <a:rPr lang="es-MX" sz="3200" dirty="0">
                <a:solidFill>
                  <a:schemeClr val="accent6">
                    <a:lumMod val="75000"/>
                  </a:schemeClr>
                </a:solidFill>
                <a:latin typeface="Arial" pitchFamily="34" charset="0"/>
                <a:cs typeface="Arial" pitchFamily="34" charset="0"/>
              </a:rPr>
              <a:t>de </a:t>
            </a:r>
            <a:r>
              <a:rPr lang="es-MX" sz="3200" dirty="0" smtClean="0">
                <a:solidFill>
                  <a:schemeClr val="accent6">
                    <a:lumMod val="75000"/>
                  </a:schemeClr>
                </a:solidFill>
                <a:latin typeface="Arial" pitchFamily="34" charset="0"/>
                <a:cs typeface="Arial" pitchFamily="34" charset="0"/>
              </a:rPr>
              <a:t>Información </a:t>
            </a:r>
          </a:p>
          <a:p>
            <a:pPr algn="ctr">
              <a:defRPr/>
            </a:pPr>
            <a:r>
              <a:rPr lang="es-MX" sz="3200" dirty="0" smtClean="0">
                <a:solidFill>
                  <a:schemeClr val="accent6">
                    <a:lumMod val="75000"/>
                  </a:schemeClr>
                </a:solidFill>
                <a:latin typeface="Arial" pitchFamily="34" charset="0"/>
                <a:cs typeface="Arial" pitchFamily="34" charset="0"/>
              </a:rPr>
              <a:t>del IFAI </a:t>
            </a:r>
            <a:endParaRPr lang="es-MX" sz="3200" dirty="0">
              <a:solidFill>
                <a:schemeClr val="accent6">
                  <a:lumMod val="75000"/>
                </a:schemeClr>
              </a:solidFill>
              <a:latin typeface="Arial" pitchFamily="34" charset="0"/>
              <a:cs typeface="Arial" pitchFamily="34" charset="0"/>
            </a:endParaRPr>
          </a:p>
        </p:txBody>
      </p:sp>
      <p:sp>
        <p:nvSpPr>
          <p:cNvPr id="4" name="Text Box 17"/>
          <p:cNvSpPr txBox="1">
            <a:spLocks noChangeArrowheads="1"/>
          </p:cNvSpPr>
          <p:nvPr/>
        </p:nvSpPr>
        <p:spPr bwMode="auto">
          <a:xfrm>
            <a:off x="2888382" y="3554840"/>
            <a:ext cx="3931136" cy="120032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s-ES" sz="2400" b="1" dirty="0" err="1"/>
              <a:t>EUROsociAL</a:t>
            </a:r>
            <a:r>
              <a:rPr lang="es-ES" sz="2400" b="1" dirty="0"/>
              <a:t> </a:t>
            </a:r>
            <a:r>
              <a:rPr lang="es-ES" sz="2400" b="1" dirty="0" smtClean="0"/>
              <a:t>II</a:t>
            </a:r>
          </a:p>
          <a:p>
            <a:pPr algn="ctr"/>
            <a:endParaRPr lang="es-MX" sz="1600" b="1" dirty="0"/>
          </a:p>
          <a:p>
            <a:pPr algn="ctr"/>
            <a:r>
              <a:rPr lang="es-MX" sz="1600" dirty="0"/>
              <a:t>Colombia, Ecuador, El Salvador y Perú</a:t>
            </a:r>
            <a:endParaRPr lang="es-ES" sz="1600" dirty="0"/>
          </a:p>
        </p:txBody>
      </p:sp>
      <p:sp>
        <p:nvSpPr>
          <p:cNvPr id="5" name="Text Box 17"/>
          <p:cNvSpPr txBox="1">
            <a:spLocks noChangeArrowheads="1"/>
          </p:cNvSpPr>
          <p:nvPr/>
        </p:nvSpPr>
        <p:spPr bwMode="auto">
          <a:xfrm>
            <a:off x="5857530" y="5666616"/>
            <a:ext cx="3122612" cy="3693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ctr">
              <a:spcBef>
                <a:spcPct val="50000"/>
              </a:spcBef>
              <a:defRPr/>
            </a:pPr>
            <a:r>
              <a:rPr lang="es-MX" dirty="0" smtClean="0">
                <a:solidFill>
                  <a:schemeClr val="accent6">
                    <a:lumMod val="75000"/>
                  </a:schemeClr>
                </a:solidFill>
                <a:latin typeface="Arial" pitchFamily="34" charset="0"/>
                <a:cs typeface="Arial" pitchFamily="34" charset="0"/>
              </a:rPr>
              <a:t>13 de noviembre de 2012</a:t>
            </a:r>
            <a:endParaRPr lang="es-MX"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7261" y="1162878"/>
            <a:ext cx="8229600" cy="4525963"/>
          </a:xfrm>
        </p:spPr>
        <p:txBody>
          <a:bodyPr/>
          <a:lstStyle/>
          <a:p>
            <a:r>
              <a:rPr lang="es-MX" sz="1600" b="1" kern="1200" dirty="0">
                <a:solidFill>
                  <a:schemeClr val="accent6">
                    <a:lumMod val="75000"/>
                  </a:schemeClr>
                </a:solidFill>
                <a:latin typeface="Arial" pitchFamily="34" charset="0"/>
                <a:cs typeface="Arial" pitchFamily="34" charset="0"/>
              </a:rPr>
              <a:t>Requerimiento de Información Adicional (RIA</a:t>
            </a:r>
            <a:r>
              <a:rPr lang="es-MX" sz="1600" b="1" kern="1200" dirty="0" smtClean="0">
                <a:solidFill>
                  <a:schemeClr val="accent6">
                    <a:lumMod val="75000"/>
                  </a:schemeClr>
                </a:solidFill>
                <a:latin typeface="Arial" pitchFamily="34" charset="0"/>
                <a:cs typeface="Arial" pitchFamily="34" charset="0"/>
              </a:rPr>
              <a:t>)</a:t>
            </a:r>
          </a:p>
          <a:p>
            <a:endParaRPr lang="es-MX" sz="1600" kern="1200" dirty="0" smtClean="0">
              <a:solidFill>
                <a:schemeClr val="accent6">
                  <a:lumMod val="75000"/>
                </a:schemeClr>
              </a:solidFill>
              <a:latin typeface="Arial" pitchFamily="34" charset="0"/>
              <a:cs typeface="Arial" pitchFamily="34" charset="0"/>
            </a:endParaRPr>
          </a:p>
          <a:p>
            <a:pPr algn="just"/>
            <a:r>
              <a:rPr lang="es-MX" sz="1600" kern="1200" dirty="0" smtClean="0">
                <a:solidFill>
                  <a:schemeClr val="accent6">
                    <a:lumMod val="75000"/>
                  </a:schemeClr>
                </a:solidFill>
                <a:latin typeface="Arial" pitchFamily="34" charset="0"/>
                <a:cs typeface="Arial" pitchFamily="34" charset="0"/>
              </a:rPr>
              <a:t>Si </a:t>
            </a:r>
            <a:r>
              <a:rPr lang="es-MX" sz="1600" kern="1200" dirty="0">
                <a:solidFill>
                  <a:schemeClr val="accent6">
                    <a:lumMod val="75000"/>
                  </a:schemeClr>
                </a:solidFill>
                <a:latin typeface="Arial" pitchFamily="34" charset="0"/>
                <a:cs typeface="Arial" pitchFamily="34" charset="0"/>
              </a:rPr>
              <a:t>los detalles proporcionados en la solicitud no bastaran para localizar los documentos o son erróneos, la unidad de enlace podrá requerir, </a:t>
            </a:r>
            <a:r>
              <a:rPr lang="es-MX" sz="1600" b="1" kern="1200" dirty="0">
                <a:solidFill>
                  <a:schemeClr val="accent6">
                    <a:lumMod val="75000"/>
                  </a:schemeClr>
                </a:solidFill>
                <a:latin typeface="Arial" pitchFamily="34" charset="0"/>
                <a:cs typeface="Arial" pitchFamily="34" charset="0"/>
              </a:rPr>
              <a:t>por única vez </a:t>
            </a:r>
            <a:r>
              <a:rPr lang="es-MX" sz="1600" kern="1200" dirty="0">
                <a:solidFill>
                  <a:schemeClr val="accent6">
                    <a:lumMod val="75000"/>
                  </a:schemeClr>
                </a:solidFill>
                <a:latin typeface="Arial" pitchFamily="34" charset="0"/>
                <a:cs typeface="Arial" pitchFamily="34" charset="0"/>
              </a:rPr>
              <a:t>y dentro de los diez días hábiles siguientes a la presentación de la </a:t>
            </a:r>
            <a:r>
              <a:rPr lang="es-MX" sz="1600" kern="1200" dirty="0" smtClean="0">
                <a:solidFill>
                  <a:schemeClr val="accent6">
                    <a:lumMod val="75000"/>
                  </a:schemeClr>
                </a:solidFill>
                <a:latin typeface="Arial" pitchFamily="34" charset="0"/>
                <a:cs typeface="Arial" pitchFamily="34" charset="0"/>
              </a:rPr>
              <a:t>solicitud, </a:t>
            </a:r>
            <a:r>
              <a:rPr lang="es-MX" sz="1600" kern="1200" dirty="0">
                <a:solidFill>
                  <a:schemeClr val="accent6">
                    <a:lumMod val="75000"/>
                  </a:schemeClr>
                </a:solidFill>
                <a:latin typeface="Arial" pitchFamily="34" charset="0"/>
                <a:cs typeface="Arial" pitchFamily="34" charset="0"/>
              </a:rPr>
              <a:t>un </a:t>
            </a:r>
            <a:r>
              <a:rPr lang="es-MX" sz="1600" kern="1200" dirty="0" smtClean="0">
                <a:solidFill>
                  <a:schemeClr val="accent6">
                    <a:lumMod val="75000"/>
                  </a:schemeClr>
                </a:solidFill>
                <a:latin typeface="Arial" pitchFamily="34" charset="0"/>
                <a:cs typeface="Arial" pitchFamily="34" charset="0"/>
              </a:rPr>
              <a:t>RIA y se interrumpirá el plazo </a:t>
            </a:r>
            <a:r>
              <a:rPr lang="es-MX" sz="1600" kern="1200" dirty="0">
                <a:solidFill>
                  <a:schemeClr val="accent6">
                    <a:lumMod val="75000"/>
                  </a:schemeClr>
                </a:solidFill>
                <a:latin typeface="Arial" pitchFamily="34" charset="0"/>
                <a:cs typeface="Arial" pitchFamily="34" charset="0"/>
              </a:rPr>
              <a:t>de </a:t>
            </a:r>
            <a:r>
              <a:rPr lang="es-MX" sz="1600" kern="1200" dirty="0" smtClean="0">
                <a:solidFill>
                  <a:schemeClr val="accent6">
                    <a:lumMod val="75000"/>
                  </a:schemeClr>
                </a:solidFill>
                <a:latin typeface="Arial" pitchFamily="34" charset="0"/>
                <a:cs typeface="Arial" pitchFamily="34" charset="0"/>
              </a:rPr>
              <a:t>respuesta.</a:t>
            </a:r>
          </a:p>
          <a:p>
            <a:pPr algn="just"/>
            <a:endParaRPr lang="es-MX" sz="1600" kern="1200" dirty="0">
              <a:solidFill>
                <a:schemeClr val="accent6">
                  <a:lumMod val="75000"/>
                </a:schemeClr>
              </a:solidFill>
              <a:latin typeface="Arial" pitchFamily="34" charset="0"/>
              <a:cs typeface="Arial" pitchFamily="34" charset="0"/>
            </a:endParaRPr>
          </a:p>
          <a:p>
            <a:pPr algn="just"/>
            <a:r>
              <a:rPr lang="es-ES" sz="1600" kern="1200" dirty="0">
                <a:solidFill>
                  <a:schemeClr val="accent6">
                    <a:lumMod val="75000"/>
                  </a:schemeClr>
                </a:solidFill>
                <a:latin typeface="Arial" pitchFamily="34" charset="0"/>
                <a:cs typeface="Arial" pitchFamily="34" charset="0"/>
              </a:rPr>
              <a:t>En caso de que el RIA no sea respondido de manera satisfactoria, la solicitud </a:t>
            </a:r>
            <a:r>
              <a:rPr lang="es-ES" sz="1600" b="1" kern="1200" dirty="0">
                <a:solidFill>
                  <a:schemeClr val="accent6">
                    <a:lumMod val="75000"/>
                  </a:schemeClr>
                </a:solidFill>
                <a:latin typeface="Arial" pitchFamily="34" charset="0"/>
                <a:cs typeface="Arial" pitchFamily="34" charset="0"/>
              </a:rPr>
              <a:t>se tendrá como no presentada</a:t>
            </a:r>
            <a:r>
              <a:rPr lang="es-ES" sz="1600" kern="1200" dirty="0">
                <a:solidFill>
                  <a:schemeClr val="accent6">
                    <a:lumMod val="75000"/>
                  </a:schemeClr>
                </a:solidFill>
                <a:latin typeface="Arial" pitchFamily="34" charset="0"/>
                <a:cs typeface="Arial" pitchFamily="34" charset="0"/>
              </a:rPr>
              <a:t>, con fundamento en el Quinto y Décimo Primero de los </a:t>
            </a:r>
            <a:r>
              <a:rPr lang="es-ES" sz="1600" i="1" kern="1200" dirty="0">
                <a:solidFill>
                  <a:schemeClr val="accent6">
                    <a:lumMod val="75000"/>
                  </a:schemeClr>
                </a:solidFill>
                <a:latin typeface="Arial" pitchFamily="34" charset="0"/>
                <a:cs typeface="Arial" pitchFamily="34" charset="0"/>
              </a:rPr>
              <a:t>Lineamientos que deberán observar las dependencias y entidades de la Administración Pública Federal en la recepción, procesamiento y trámite de las solicitudes de acceso a la información gubernamental que formulen los particulares, así como en su resolución y notificación</a:t>
            </a:r>
            <a:r>
              <a:rPr lang="es-ES" sz="1600" kern="1200" dirty="0">
                <a:solidFill>
                  <a:schemeClr val="accent6">
                    <a:lumMod val="75000"/>
                  </a:schemeClr>
                </a:solidFill>
                <a:latin typeface="Arial" pitchFamily="34" charset="0"/>
                <a:cs typeface="Arial" pitchFamily="34" charset="0"/>
              </a:rPr>
              <a:t>, y la entrega de la información en su caso, publicados en el Diario Oficial de la Federación el 12 de junio de </a:t>
            </a:r>
            <a:r>
              <a:rPr lang="es-ES" sz="1600" kern="1200" dirty="0" smtClean="0">
                <a:solidFill>
                  <a:schemeClr val="accent6">
                    <a:lumMod val="75000"/>
                  </a:schemeClr>
                </a:solidFill>
                <a:latin typeface="Arial" pitchFamily="34" charset="0"/>
                <a:cs typeface="Arial" pitchFamily="34" charset="0"/>
              </a:rPr>
              <a:t>2003.</a:t>
            </a:r>
          </a:p>
          <a:p>
            <a:pPr algn="just"/>
            <a:endParaRPr lang="es-ES" sz="1600" kern="1200" dirty="0" smtClean="0">
              <a:solidFill>
                <a:schemeClr val="accent6">
                  <a:lumMod val="75000"/>
                </a:schemeClr>
              </a:solidFill>
              <a:latin typeface="Arial" pitchFamily="34" charset="0"/>
              <a:cs typeface="Arial" pitchFamily="34" charset="0"/>
            </a:endParaRPr>
          </a:p>
          <a:p>
            <a:pPr algn="just"/>
            <a:r>
              <a:rPr lang="es-MX" sz="1600" kern="1200" dirty="0" smtClean="0">
                <a:solidFill>
                  <a:schemeClr val="accent6">
                    <a:lumMod val="75000"/>
                  </a:schemeClr>
                </a:solidFill>
                <a:latin typeface="Arial" pitchFamily="34" charset="0"/>
                <a:cs typeface="Arial" pitchFamily="34" charset="0"/>
              </a:rPr>
              <a:t>Si el particular no atiende el RIA, el sistema desecha la solicitud de información a los 30 días.</a:t>
            </a:r>
            <a:endParaRPr lang="es-ES" sz="1600" kern="1200" dirty="0">
              <a:solidFill>
                <a:schemeClr val="accent6">
                  <a:lumMod val="75000"/>
                </a:schemeClr>
              </a:solidFill>
              <a:latin typeface="Arial" pitchFamily="34" charset="0"/>
              <a:cs typeface="Arial" pitchFamily="34" charset="0"/>
            </a:endParaRPr>
          </a:p>
        </p:txBody>
      </p:sp>
    </p:spTree>
    <p:extLst>
      <p:ext uri="{BB962C8B-B14F-4D97-AF65-F5344CB8AC3E}">
        <p14:creationId xmlns:p14="http://schemas.microsoft.com/office/powerpoint/2010/main" xmlns="" val="1104482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390650" y="3290888"/>
            <a:ext cx="6718300" cy="400050"/>
          </a:xfrm>
          <a:prstGeom prst="rect">
            <a:avLst/>
          </a:prstGeom>
          <a:solidFill>
            <a:schemeClr val="accent2">
              <a:lumMod val="40000"/>
              <a:lumOff val="60000"/>
            </a:schemeClr>
          </a:solidFill>
          <a:ln>
            <a:headEnd/>
            <a:tailEnd/>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spAutoFit/>
          </a:bodyPr>
          <a:lstStyle/>
          <a:p>
            <a:pPr algn="ctr">
              <a:spcAft>
                <a:spcPct val="25000"/>
              </a:spcAft>
              <a:defRPr/>
            </a:pPr>
            <a:r>
              <a:rPr lang="es-MX" sz="2000" dirty="0">
                <a:solidFill>
                  <a:schemeClr val="tx1"/>
                </a:solidFill>
                <a:latin typeface="Arial" charset="0"/>
              </a:rPr>
              <a:t>COMITÉ DE INFORMACIÓN</a:t>
            </a:r>
            <a:endParaRPr lang="es-ES" sz="2000" dirty="0">
              <a:solidFill>
                <a:schemeClr val="tx1"/>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629400" y="979403"/>
            <a:ext cx="7829550" cy="3262432"/>
          </a:xfrm>
          <a:prstGeom prst="rect">
            <a:avLst/>
          </a:prstGeom>
          <a:ln>
            <a:headEnd/>
            <a:tailEnd/>
          </a:ln>
          <a:effectLst/>
        </p:spPr>
        <p:style>
          <a:lnRef idx="1">
            <a:schemeClr val="accent3"/>
          </a:lnRef>
          <a:fillRef idx="2">
            <a:schemeClr val="accent3"/>
          </a:fillRef>
          <a:effectRef idx="1">
            <a:schemeClr val="accent3"/>
          </a:effectRef>
          <a:fontRef idx="minor">
            <a:schemeClr val="dk1"/>
          </a:fontRef>
        </p:style>
        <p:txBody>
          <a:bodyPr wrap="square" anchor="ctr">
            <a:spAutoFit/>
          </a:bodyPr>
          <a:lstStyle/>
          <a:p>
            <a:pPr marL="354013" lvl="1" algn="just" eaLnBrk="0" hangingPunct="0">
              <a:defRPr/>
            </a:pPr>
            <a:endParaRPr lang="es-ES" sz="1600" b="1" dirty="0" smtClean="0">
              <a:solidFill>
                <a:schemeClr val="accent6">
                  <a:lumMod val="75000"/>
                </a:schemeClr>
              </a:solidFill>
              <a:latin typeface="Arial" pitchFamily="34" charset="0"/>
              <a:cs typeface="Arial" pitchFamily="34" charset="0"/>
            </a:endParaRPr>
          </a:p>
          <a:p>
            <a:pPr marL="354013" lvl="1" algn="just" eaLnBrk="0" hangingPunct="0">
              <a:defRPr/>
            </a:pPr>
            <a:r>
              <a:rPr lang="es-ES" sz="1600" b="1" dirty="0" smtClean="0">
                <a:solidFill>
                  <a:schemeClr val="accent6">
                    <a:lumMod val="75000"/>
                  </a:schemeClr>
                </a:solidFill>
                <a:latin typeface="Arial" pitchFamily="34" charset="0"/>
                <a:cs typeface="Arial" pitchFamily="34" charset="0"/>
              </a:rPr>
              <a:t>Conforme </a:t>
            </a:r>
            <a:r>
              <a:rPr lang="es-ES" sz="1600" b="1" dirty="0">
                <a:solidFill>
                  <a:schemeClr val="accent6">
                    <a:lumMod val="75000"/>
                  </a:schemeClr>
                </a:solidFill>
                <a:latin typeface="Arial" pitchFamily="34" charset="0"/>
                <a:cs typeface="Arial" pitchFamily="34" charset="0"/>
              </a:rPr>
              <a:t>lo establece el artículo 30 de la </a:t>
            </a:r>
            <a:r>
              <a:rPr lang="es-ES" sz="1600" b="1" dirty="0" err="1" smtClean="0">
                <a:solidFill>
                  <a:schemeClr val="accent6">
                    <a:lumMod val="75000"/>
                  </a:schemeClr>
                </a:solidFill>
                <a:latin typeface="Arial" pitchFamily="34" charset="0"/>
                <a:cs typeface="Arial" pitchFamily="34" charset="0"/>
              </a:rPr>
              <a:t>LFTAIPG</a:t>
            </a:r>
            <a:r>
              <a:rPr lang="es-ES" sz="1600" b="1" dirty="0" smtClean="0">
                <a:solidFill>
                  <a:schemeClr val="accent6">
                    <a:lumMod val="75000"/>
                  </a:schemeClr>
                </a:solidFill>
                <a:latin typeface="Arial" pitchFamily="34" charset="0"/>
                <a:cs typeface="Arial" pitchFamily="34" charset="0"/>
              </a:rPr>
              <a:t>, </a:t>
            </a:r>
            <a:r>
              <a:rPr lang="es-ES" sz="1600" b="1" dirty="0">
                <a:solidFill>
                  <a:schemeClr val="accent6">
                    <a:lumMod val="75000"/>
                  </a:schemeClr>
                </a:solidFill>
                <a:latin typeface="Arial" pitchFamily="34" charset="0"/>
                <a:cs typeface="Arial" pitchFamily="34" charset="0"/>
              </a:rPr>
              <a:t>el Comité de Información está integrado por:</a:t>
            </a:r>
          </a:p>
          <a:p>
            <a:pPr marL="628650" lvl="1" indent="-274638" algn="just" eaLnBrk="0" hangingPunct="0">
              <a:defRPr/>
            </a:pPr>
            <a:endParaRPr lang="es-ES" sz="1600" dirty="0" smtClean="0">
              <a:solidFill>
                <a:schemeClr val="accent6">
                  <a:lumMod val="75000"/>
                </a:schemeClr>
              </a:solidFill>
              <a:latin typeface="Arial" pitchFamily="34" charset="0"/>
              <a:cs typeface="Arial" pitchFamily="34" charset="0"/>
            </a:endParaRPr>
          </a:p>
          <a:p>
            <a:pPr marL="628650" lvl="1" indent="-274638" algn="just" eaLnBrk="0" hangingPunct="0">
              <a:defRPr/>
            </a:pPr>
            <a:r>
              <a:rPr lang="es-ES" sz="1600" dirty="0">
                <a:solidFill>
                  <a:schemeClr val="accent6">
                    <a:lumMod val="75000"/>
                  </a:schemeClr>
                </a:solidFill>
                <a:latin typeface="Arial" pitchFamily="34" charset="0"/>
                <a:cs typeface="Arial" pitchFamily="34" charset="0"/>
              </a:rPr>
              <a:t/>
            </a:r>
            <a:br>
              <a:rPr lang="es-ES" sz="1600" dirty="0">
                <a:solidFill>
                  <a:schemeClr val="accent6">
                    <a:lumMod val="75000"/>
                  </a:schemeClr>
                </a:solidFill>
                <a:latin typeface="Arial" pitchFamily="34" charset="0"/>
                <a:cs typeface="Arial" pitchFamily="34" charset="0"/>
              </a:rPr>
            </a:br>
            <a:r>
              <a:rPr lang="es-ES" sz="1600" dirty="0">
                <a:solidFill>
                  <a:schemeClr val="accent6">
                    <a:lumMod val="75000"/>
                  </a:schemeClr>
                </a:solidFill>
                <a:latin typeface="Arial" pitchFamily="34" charset="0"/>
                <a:cs typeface="Arial" pitchFamily="34" charset="0"/>
              </a:rPr>
              <a:t>I. Un servidor público designado por el titular de la dependencia o </a:t>
            </a:r>
            <a:r>
              <a:rPr lang="es-ES" sz="1600" dirty="0" smtClean="0">
                <a:solidFill>
                  <a:schemeClr val="accent6">
                    <a:lumMod val="75000"/>
                  </a:schemeClr>
                </a:solidFill>
                <a:latin typeface="Arial" pitchFamily="34" charset="0"/>
                <a:cs typeface="Arial" pitchFamily="34" charset="0"/>
              </a:rPr>
              <a:t>entidad;</a:t>
            </a:r>
            <a:endParaRPr lang="es-ES" sz="1600" dirty="0">
              <a:solidFill>
                <a:schemeClr val="accent6">
                  <a:lumMod val="75000"/>
                </a:schemeClr>
              </a:solidFill>
              <a:latin typeface="Arial" pitchFamily="34" charset="0"/>
              <a:cs typeface="Arial" pitchFamily="34" charset="0"/>
            </a:endParaRPr>
          </a:p>
          <a:p>
            <a:pPr marL="628650" lvl="1" indent="-274638" algn="just" eaLnBrk="0" hangingPunct="0">
              <a:defRPr/>
            </a:pPr>
            <a:r>
              <a:rPr lang="es-ES" sz="1600" dirty="0">
                <a:solidFill>
                  <a:schemeClr val="accent6">
                    <a:lumMod val="75000"/>
                  </a:schemeClr>
                </a:solidFill>
                <a:latin typeface="Arial" pitchFamily="34" charset="0"/>
                <a:cs typeface="Arial" pitchFamily="34" charset="0"/>
              </a:rPr>
              <a:t>	</a:t>
            </a:r>
            <a:r>
              <a:rPr lang="es-MX" sz="1600" dirty="0">
                <a:solidFill>
                  <a:schemeClr val="accent6">
                    <a:lumMod val="75000"/>
                  </a:schemeClr>
                </a:solidFill>
                <a:latin typeface="Arial" pitchFamily="34" charset="0"/>
                <a:cs typeface="Arial" pitchFamily="34" charset="0"/>
              </a:rPr>
              <a:t>II. El titular de la Unidad de </a:t>
            </a:r>
            <a:r>
              <a:rPr lang="es-MX" sz="1600" dirty="0" smtClean="0">
                <a:solidFill>
                  <a:schemeClr val="accent6">
                    <a:lumMod val="75000"/>
                  </a:schemeClr>
                </a:solidFill>
                <a:latin typeface="Arial" pitchFamily="34" charset="0"/>
                <a:cs typeface="Arial" pitchFamily="34" charset="0"/>
              </a:rPr>
              <a:t>Enlace, y</a:t>
            </a:r>
            <a:endParaRPr lang="es-MX" sz="1600" dirty="0">
              <a:solidFill>
                <a:schemeClr val="accent6">
                  <a:lumMod val="75000"/>
                </a:schemeClr>
              </a:solidFill>
              <a:latin typeface="Arial" pitchFamily="34" charset="0"/>
              <a:cs typeface="Arial" pitchFamily="34" charset="0"/>
            </a:endParaRPr>
          </a:p>
          <a:p>
            <a:pPr marL="628650" lvl="1" indent="-274638" algn="just" eaLnBrk="0" hangingPunct="0">
              <a:defRPr/>
            </a:pPr>
            <a:r>
              <a:rPr lang="es-MX" sz="1600" dirty="0">
                <a:solidFill>
                  <a:schemeClr val="accent6">
                    <a:lumMod val="75000"/>
                  </a:schemeClr>
                </a:solidFill>
                <a:latin typeface="Arial" pitchFamily="34" charset="0"/>
                <a:cs typeface="Arial" pitchFamily="34" charset="0"/>
              </a:rPr>
              <a:t>	III. El titular del órgano interno de control de cada dependencia o entidad.</a:t>
            </a:r>
          </a:p>
          <a:p>
            <a:pPr marL="1074738" lvl="1" indent="-720725" algn="just" eaLnBrk="0" hangingPunct="0">
              <a:buFont typeface="Arial" pitchFamily="34" charset="0"/>
              <a:buChar char="•"/>
              <a:defRPr/>
            </a:pPr>
            <a:endParaRPr lang="es-MX" sz="1600" dirty="0">
              <a:solidFill>
                <a:schemeClr val="accent6">
                  <a:lumMod val="75000"/>
                </a:schemeClr>
              </a:solidFill>
              <a:latin typeface="Arial" pitchFamily="34" charset="0"/>
              <a:cs typeface="Arial" pitchFamily="34" charset="0"/>
            </a:endParaRPr>
          </a:p>
          <a:p>
            <a:pPr marL="1074738" lvl="1" indent="-720725" algn="just" eaLnBrk="0" hangingPunct="0">
              <a:defRPr/>
            </a:pPr>
            <a:r>
              <a:rPr lang="es-MX" sz="1600" dirty="0">
                <a:solidFill>
                  <a:schemeClr val="accent6">
                    <a:lumMod val="75000"/>
                  </a:schemeClr>
                </a:solidFill>
                <a:latin typeface="Arial" pitchFamily="34" charset="0"/>
                <a:cs typeface="Arial" pitchFamily="34" charset="0"/>
              </a:rPr>
              <a:t>El Comité </a:t>
            </a:r>
            <a:r>
              <a:rPr lang="es-MX" sz="1600" dirty="0" smtClean="0">
                <a:solidFill>
                  <a:schemeClr val="accent6">
                    <a:lumMod val="75000"/>
                  </a:schemeClr>
                </a:solidFill>
                <a:latin typeface="Arial" pitchFamily="34" charset="0"/>
                <a:cs typeface="Arial" pitchFamily="34" charset="0"/>
              </a:rPr>
              <a:t>adoptará </a:t>
            </a:r>
            <a:r>
              <a:rPr lang="es-MX" sz="1600" dirty="0">
                <a:solidFill>
                  <a:schemeClr val="accent6">
                    <a:lumMod val="75000"/>
                  </a:schemeClr>
                </a:solidFill>
                <a:latin typeface="Arial" pitchFamily="34" charset="0"/>
                <a:cs typeface="Arial" pitchFamily="34" charset="0"/>
              </a:rPr>
              <a:t>sus decisiones por mayoría de votos.</a:t>
            </a:r>
          </a:p>
          <a:p>
            <a:pPr marL="1074738" lvl="1" indent="-720725" algn="just" eaLnBrk="0" hangingPunct="0">
              <a:defRPr/>
            </a:pPr>
            <a:endParaRPr lang="es-MX" sz="1400" dirty="0">
              <a:solidFill>
                <a:schemeClr val="accent6">
                  <a:lumMod val="75000"/>
                </a:schemeClr>
              </a:solidFill>
              <a:latin typeface="+mj-lt"/>
            </a:endParaRPr>
          </a:p>
          <a:p>
            <a:pPr marL="1074738" lvl="1" indent="-720725" algn="just" eaLnBrk="0" hangingPunct="0">
              <a:defRPr/>
            </a:pPr>
            <a:endParaRPr lang="es-MX" sz="1400" dirty="0">
              <a:solidFill>
                <a:schemeClr val="accent6">
                  <a:lumMod val="75000"/>
                </a:schemeClr>
              </a:solidFill>
              <a:latin typeface="+mj-lt"/>
            </a:endParaRPr>
          </a:p>
          <a:p>
            <a:pPr marL="1074738" lvl="1" indent="-720725" algn="just" eaLnBrk="0" hangingPunct="0">
              <a:defRPr/>
            </a:pPr>
            <a:endParaRPr lang="es-ES" dirty="0">
              <a:latin typeface="+mj-lt"/>
            </a:endParaRPr>
          </a:p>
        </p:txBody>
      </p:sp>
      <p:pic>
        <p:nvPicPr>
          <p:cNvPr id="3" name="Picture 14" descr="C:\Users\israel.saldivar\AppData\Local\Microsoft\Windows\Temporary Internet Files\Content.IE5\0TV9D8QH\MC900198339[1].wmf"/>
          <p:cNvPicPr>
            <a:picLocks noChangeAspect="1" noChangeArrowheads="1"/>
          </p:cNvPicPr>
          <p:nvPr/>
        </p:nvPicPr>
        <p:blipFill>
          <a:blip r:embed="rId2" cstate="print"/>
          <a:srcRect/>
          <a:stretch>
            <a:fillRect/>
          </a:stretch>
        </p:blipFill>
        <p:spPr bwMode="auto">
          <a:xfrm>
            <a:off x="3260929" y="3866483"/>
            <a:ext cx="2768936" cy="226564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616227" y="1040275"/>
            <a:ext cx="7819094" cy="5804666"/>
          </a:xfrm>
          <a:prstGeom prst="rect">
            <a:avLst/>
          </a:prstGeom>
        </p:spPr>
        <p:txBody>
          <a:bodyPr wrap="square">
            <a:spAutoFit/>
          </a:bodyPr>
          <a:lstStyle/>
          <a:p>
            <a:pPr marL="1074738" lvl="1" indent="-720725" algn="just" eaLnBrk="0" hangingPunct="0">
              <a:defRPr/>
            </a:pPr>
            <a:r>
              <a:rPr lang="es-MX" sz="1600" b="1" dirty="0" smtClean="0">
                <a:solidFill>
                  <a:schemeClr val="accent6">
                    <a:lumMod val="75000"/>
                  </a:schemeClr>
                </a:solidFill>
              </a:rPr>
              <a:t>Entre sus funciones se encuentran:</a:t>
            </a:r>
          </a:p>
          <a:p>
            <a:pPr marL="1074738" lvl="1" indent="-720725" algn="just" eaLnBrk="0" hangingPunct="0">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Instituir procedimientos para asegurar la mayor eficiencia en la gestión de las solicitudes de acceso</a:t>
            </a:r>
          </a:p>
          <a:p>
            <a:pPr marL="342900" lvl="1" indent="-342900" algn="just" eaLnBrk="0" hangingPunct="0">
              <a:spcBef>
                <a:spcPct val="20000"/>
              </a:spcBef>
              <a:buClr>
                <a:schemeClr val="accent2"/>
              </a:buClr>
              <a:buSzPct val="120000"/>
              <a:buFont typeface="Times"/>
              <a:buChar char="•"/>
              <a:tabLst>
                <a:tab pos="804863" algn="l"/>
              </a:tabLst>
              <a:defRPr/>
            </a:pPr>
            <a:endParaRPr lang="es-MX" sz="12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Confirmar, modificar o revocar la clasificación de la información hecha por los titulares de las unidades administrativas (se otorga constancia de clasificación)</a:t>
            </a:r>
          </a:p>
          <a:p>
            <a:pPr marL="342900" lvl="1" indent="-342900" algn="just" eaLnBrk="0" hangingPunct="0">
              <a:spcBef>
                <a:spcPct val="20000"/>
              </a:spcBef>
              <a:buClr>
                <a:schemeClr val="accent2"/>
              </a:buClr>
              <a:buSzPct val="120000"/>
              <a:buFont typeface="Times"/>
              <a:buChar char="•"/>
              <a:defRPr/>
            </a:pPr>
            <a:endParaRPr lang="es-MX" sz="12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Confirmar la inexistencia de la información, total o parcial (se otorga constancia de clasificación)</a:t>
            </a:r>
          </a:p>
          <a:p>
            <a:pPr marL="342900" lvl="1" indent="-342900" algn="just" defTabSz="893763" eaLnBrk="0" hangingPunct="0">
              <a:spcBef>
                <a:spcPct val="20000"/>
              </a:spcBef>
              <a:buClr>
                <a:schemeClr val="accent2"/>
              </a:buClr>
              <a:buSzPct val="120000"/>
              <a:buFont typeface="Times"/>
              <a:buChar char="•"/>
              <a:defRPr/>
            </a:pPr>
            <a:endParaRPr lang="es-MX" sz="12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Autorizar la ampliación de plazo de respuesta, por un periodo igual (artículo 44 de la LFTAIPG)</a:t>
            </a:r>
          </a:p>
          <a:p>
            <a:pPr marL="342900" lvl="1" indent="-342900" algn="just" eaLnBrk="0" hangingPunct="0">
              <a:spcBef>
                <a:spcPct val="20000"/>
              </a:spcBef>
              <a:buClr>
                <a:schemeClr val="accent2"/>
              </a:buClr>
              <a:buSzPct val="120000"/>
              <a:buFont typeface="Times"/>
              <a:buChar char="•"/>
              <a:tabLst>
                <a:tab pos="893763" algn="l"/>
              </a:tabLst>
              <a:defRPr/>
            </a:pPr>
            <a:endParaRPr lang="es-MX" sz="12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Establecer y supervisar la aplicación de los criterios específicos en materia de clasificación y conservación de documentos, así como la organización de archivos</a:t>
            </a:r>
          </a:p>
          <a:p>
            <a:pPr marL="342900" lvl="1" indent="-342900" algn="just" eaLnBrk="0" hangingPunct="0">
              <a:spcBef>
                <a:spcPct val="20000"/>
              </a:spcBef>
              <a:buClr>
                <a:schemeClr val="accent2"/>
              </a:buClr>
              <a:buSzPct val="120000"/>
              <a:buFont typeface="Times"/>
              <a:buChar char="•"/>
              <a:defRPr/>
            </a:pPr>
            <a:endParaRPr lang="es-MX" sz="11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Con base a los elementos aportados por las unidades administrativas, el Comité de Información elaborará los alegatos derivados de las solicitudes interpuestas en contra del Instituto.</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871268" y="1248998"/>
            <a:ext cx="7573991" cy="4278094"/>
          </a:xfrm>
          <a:prstGeom prst="rect">
            <a:avLst/>
          </a:prstGeom>
        </p:spPr>
        <p:txBody>
          <a:bodyPr wrap="square">
            <a:spAutoFit/>
          </a:bodyPr>
          <a:lstStyle/>
          <a:p>
            <a:pPr marL="1074738" lvl="1" indent="-720725" algn="just" eaLnBrk="0" hangingPunct="0">
              <a:defRPr/>
            </a:pPr>
            <a:r>
              <a:rPr lang="es-MX" sz="1600" b="1" dirty="0" smtClean="0">
                <a:solidFill>
                  <a:schemeClr val="accent6">
                    <a:lumMod val="75000"/>
                  </a:schemeClr>
                </a:solidFill>
              </a:rPr>
              <a:t>El Comité de Información se rige por las siguientes normas:</a:t>
            </a:r>
          </a:p>
          <a:p>
            <a:pPr marL="1074738" lvl="1" indent="-720725" algn="just" eaLnBrk="0" hangingPunct="0">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Ley Federal de Transparencia y Acceso a la Información Pública Gubernamental</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Reglamento de la Ley Federal de Transparencia y Acceso a la Información Pública Gubernamental</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ES" sz="1600" dirty="0" smtClean="0">
                <a:solidFill>
                  <a:schemeClr val="accent6">
                    <a:lumMod val="75000"/>
                  </a:schemeClr>
                </a:solidFill>
              </a:rPr>
              <a:t>Manual Administrativo de Aplicación General en las materias de Transparencia y de Archivos</a:t>
            </a:r>
            <a:endParaRPr lang="es-MX" sz="6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Reglamento Interno del Comité de Información (publicado </a:t>
            </a:r>
            <a:r>
              <a:rPr lang="es-MX" sz="1600" dirty="0">
                <a:solidFill>
                  <a:schemeClr val="accent6">
                    <a:lumMod val="75000"/>
                  </a:schemeClr>
                </a:solidFill>
              </a:rPr>
              <a:t>en el </a:t>
            </a:r>
            <a:r>
              <a:rPr lang="es-MX" sz="1600" dirty="0" smtClean="0">
                <a:solidFill>
                  <a:schemeClr val="accent6">
                    <a:lumMod val="75000"/>
                  </a:schemeClr>
                </a:solidFill>
              </a:rPr>
              <a:t>POT)</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Ley Federal de Archivos</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871268" y="1417961"/>
            <a:ext cx="7573991" cy="5016758"/>
          </a:xfrm>
          <a:prstGeom prst="rect">
            <a:avLst/>
          </a:prstGeom>
        </p:spPr>
        <p:txBody>
          <a:bodyPr wrap="square">
            <a:spAutoFit/>
          </a:bodyPr>
          <a:lstStyle/>
          <a:p>
            <a:pPr marL="1074738" lvl="1" indent="-720725" algn="just" eaLnBrk="0" hangingPunct="0">
              <a:defRPr/>
            </a:pPr>
            <a:r>
              <a:rPr lang="es-MX" sz="1600" b="1" dirty="0" smtClean="0">
                <a:solidFill>
                  <a:schemeClr val="accent6">
                    <a:lumMod val="75000"/>
                  </a:schemeClr>
                </a:solidFill>
              </a:rPr>
              <a:t>Sesiones:</a:t>
            </a:r>
          </a:p>
          <a:p>
            <a:pPr marL="1074738" lvl="1" indent="-720725" algn="just" eaLnBrk="0" hangingPunct="0">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El Comité de Información sesiona de manera ordinaria, una vez al mes y, de manera extraordinaria, en función de los asuntos que sea necesario atender. </a:t>
            </a:r>
          </a:p>
          <a:p>
            <a:pPr marL="342900" lvl="1" indent="-342900" algn="just" eaLnBrk="0" hangingPunct="0">
              <a:spcBef>
                <a:spcPct val="20000"/>
              </a:spcBef>
              <a:buClr>
                <a:schemeClr val="accent2"/>
              </a:buClr>
              <a:buSzPct val="120000"/>
              <a:buFont typeface="Times"/>
              <a:buChar char="•"/>
              <a:defRPr/>
            </a:pPr>
            <a:endParaRPr lang="es-MX" sz="1600" dirty="0">
              <a:solidFill>
                <a:schemeClr val="accent6">
                  <a:lumMod val="75000"/>
                </a:schemeClr>
              </a:solidFill>
            </a:endParaRPr>
          </a:p>
          <a:p>
            <a:pPr marL="800100" lvl="2"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El IFAI en el 2012 lleva 10 sesiones ordinarias y 21 extraordinarias, emitiendo 147 acuerdos respecto a solicitudes de información y 10 generales.</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Las actas que se levantan en cada sesión, se publican periódicamente en el Portal de Obligaciones de Transparencia del Instituto, en el que es posible realizar búsquedas por sentido de la resolución, sentido de la respuesta otorgada y por rubro temático de la solicitud</a:t>
            </a: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Rectángulo"/>
          <p:cNvSpPr/>
          <p:nvPr/>
        </p:nvSpPr>
        <p:spPr>
          <a:xfrm>
            <a:off x="871268" y="1417961"/>
            <a:ext cx="7573991" cy="929485"/>
          </a:xfrm>
          <a:prstGeom prst="rect">
            <a:avLst/>
          </a:prstGeom>
        </p:spPr>
        <p:txBody>
          <a:bodyPr wrap="square">
            <a:spAutoFit/>
          </a:bodyPr>
          <a:lstStyle/>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endParaRPr lang="es-MX" sz="1600" dirty="0" smtClean="0">
              <a:solidFill>
                <a:schemeClr val="accent6">
                  <a:lumMod val="75000"/>
                </a:schemeClr>
              </a:solidFill>
            </a:endParaRPr>
          </a:p>
        </p:txBody>
      </p:sp>
      <p:pic>
        <p:nvPicPr>
          <p:cNvPr id="43010" name="Picture 2"/>
          <p:cNvPicPr>
            <a:picLocks noChangeAspect="1" noChangeArrowheads="1"/>
          </p:cNvPicPr>
          <p:nvPr/>
        </p:nvPicPr>
        <p:blipFill>
          <a:blip r:embed="rId2" cstate="print"/>
          <a:srcRect/>
          <a:stretch>
            <a:fillRect/>
          </a:stretch>
        </p:blipFill>
        <p:spPr bwMode="auto">
          <a:xfrm>
            <a:off x="819520" y="620989"/>
            <a:ext cx="7694752" cy="598146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56591" y="821631"/>
            <a:ext cx="8408505" cy="5678478"/>
          </a:xfrm>
          <a:prstGeom prst="rect">
            <a:avLst/>
          </a:prstGeom>
        </p:spPr>
        <p:txBody>
          <a:bodyPr wrap="square">
            <a:spAutoFit/>
          </a:bodyPr>
          <a:lstStyle/>
          <a:p>
            <a:pPr marL="1074738" lvl="1" indent="-720725" algn="just" eaLnBrk="0" hangingPunct="0">
              <a:defRPr/>
            </a:pPr>
            <a:r>
              <a:rPr lang="es-MX" sz="1600" b="1" dirty="0" smtClean="0">
                <a:solidFill>
                  <a:schemeClr val="accent6">
                    <a:lumMod val="75000"/>
                  </a:schemeClr>
                </a:solidFill>
              </a:rPr>
              <a:t>Criterios del Pleno:</a:t>
            </a:r>
          </a:p>
          <a:p>
            <a:pPr marL="1074738" lvl="1" indent="-720725" algn="just" eaLnBrk="0" hangingPunct="0">
              <a:defRPr/>
            </a:pPr>
            <a:endParaRPr lang="es-MX" sz="11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Es importante mencionar que el Pleno ha emitido diversos criterios como son:</a:t>
            </a:r>
          </a:p>
          <a:p>
            <a:pPr marL="0" lvl="1" algn="just" eaLnBrk="0" hangingPunct="0">
              <a:spcBef>
                <a:spcPct val="20000"/>
              </a:spcBef>
              <a:buClr>
                <a:schemeClr val="accent2"/>
              </a:buClr>
              <a:buSzPct val="120000"/>
              <a:defRPr/>
            </a:pPr>
            <a:endParaRPr lang="es-MX" sz="800" dirty="0">
              <a:solidFill>
                <a:schemeClr val="accent6">
                  <a:lumMod val="75000"/>
                </a:schemeClr>
              </a:solidFill>
            </a:endParaRPr>
          </a:p>
          <a:p>
            <a:pPr marL="0" lvl="1" algn="just" eaLnBrk="0" hangingPunct="0">
              <a:spcBef>
                <a:spcPct val="20000"/>
              </a:spcBef>
              <a:buClr>
                <a:schemeClr val="accent2"/>
              </a:buClr>
              <a:buSzPct val="120000"/>
              <a:defRPr/>
            </a:pPr>
            <a:r>
              <a:rPr lang="es-MX" sz="1600" dirty="0" smtClean="0">
                <a:solidFill>
                  <a:schemeClr val="accent6">
                    <a:lumMod val="75000"/>
                  </a:schemeClr>
                </a:solidFill>
              </a:rPr>
              <a:t>2009</a:t>
            </a:r>
          </a:p>
          <a:p>
            <a:r>
              <a:rPr lang="es-ES" sz="1600" dirty="0">
                <a:solidFill>
                  <a:schemeClr val="accent6">
                    <a:lumMod val="75000"/>
                  </a:schemeClr>
                </a:solidFill>
              </a:rPr>
              <a:t>01-09 Artículo </a:t>
            </a:r>
            <a:r>
              <a:rPr lang="es-ES" sz="1600" dirty="0" smtClean="0">
                <a:solidFill>
                  <a:schemeClr val="accent6">
                    <a:lumMod val="75000"/>
                  </a:schemeClr>
                </a:solidFill>
              </a:rPr>
              <a:t>48.</a:t>
            </a:r>
            <a:endParaRPr lang="es-ES" sz="1600" dirty="0">
              <a:solidFill>
                <a:schemeClr val="accent6">
                  <a:lumMod val="75000"/>
                </a:schemeClr>
              </a:solidFill>
            </a:endParaRPr>
          </a:p>
          <a:p>
            <a:r>
              <a:rPr lang="es-ES" sz="1600" dirty="0">
                <a:solidFill>
                  <a:schemeClr val="accent6">
                    <a:lumMod val="75000"/>
                  </a:schemeClr>
                </a:solidFill>
              </a:rPr>
              <a:t>02-09 Certificación de </a:t>
            </a:r>
            <a:r>
              <a:rPr lang="es-ES" sz="1600" dirty="0" smtClean="0">
                <a:solidFill>
                  <a:schemeClr val="accent6">
                    <a:lumMod val="75000"/>
                  </a:schemeClr>
                </a:solidFill>
              </a:rPr>
              <a:t>copias.</a:t>
            </a:r>
            <a:endParaRPr lang="es-ES" sz="1600" dirty="0">
              <a:solidFill>
                <a:schemeClr val="accent6">
                  <a:lumMod val="75000"/>
                </a:schemeClr>
              </a:solidFill>
            </a:endParaRPr>
          </a:p>
          <a:p>
            <a:r>
              <a:rPr lang="es-ES" sz="1600" dirty="0">
                <a:solidFill>
                  <a:schemeClr val="accent6">
                    <a:lumMod val="75000"/>
                  </a:schemeClr>
                </a:solidFill>
              </a:rPr>
              <a:t>03-09 </a:t>
            </a:r>
            <a:r>
              <a:rPr lang="es-ES" sz="1600" dirty="0" err="1">
                <a:solidFill>
                  <a:schemeClr val="accent6">
                    <a:lumMod val="75000"/>
                  </a:schemeClr>
                </a:solidFill>
              </a:rPr>
              <a:t>Curriculum</a:t>
            </a:r>
            <a:r>
              <a:rPr lang="es-ES" sz="1600" dirty="0">
                <a:solidFill>
                  <a:schemeClr val="accent6">
                    <a:lumMod val="75000"/>
                  </a:schemeClr>
                </a:solidFill>
              </a:rPr>
              <a:t> </a:t>
            </a:r>
            <a:r>
              <a:rPr lang="es-ES" sz="1600" dirty="0" smtClean="0">
                <a:solidFill>
                  <a:schemeClr val="accent6">
                    <a:lumMod val="75000"/>
                  </a:schemeClr>
                </a:solidFill>
              </a:rPr>
              <a:t>Vitae.</a:t>
            </a:r>
            <a:endParaRPr lang="es-ES" sz="1600" dirty="0">
              <a:solidFill>
                <a:schemeClr val="accent6">
                  <a:lumMod val="75000"/>
                </a:schemeClr>
              </a:solidFill>
            </a:endParaRPr>
          </a:p>
          <a:p>
            <a:r>
              <a:rPr lang="es-ES" sz="1600" dirty="0">
                <a:solidFill>
                  <a:schemeClr val="accent6">
                    <a:lumMod val="75000"/>
                  </a:schemeClr>
                </a:solidFill>
              </a:rPr>
              <a:t>04-09 Expediente </a:t>
            </a:r>
            <a:r>
              <a:rPr lang="es-ES" sz="1600" dirty="0" smtClean="0">
                <a:solidFill>
                  <a:schemeClr val="accent6">
                    <a:lumMod val="75000"/>
                  </a:schemeClr>
                </a:solidFill>
              </a:rPr>
              <a:t>clínico.</a:t>
            </a:r>
            <a:endParaRPr lang="es-ES" sz="1600" dirty="0">
              <a:solidFill>
                <a:schemeClr val="accent6">
                  <a:lumMod val="75000"/>
                </a:schemeClr>
              </a:solidFill>
            </a:endParaRPr>
          </a:p>
          <a:p>
            <a:r>
              <a:rPr lang="es-ES" sz="1600" dirty="0">
                <a:solidFill>
                  <a:schemeClr val="accent6">
                    <a:lumMod val="75000"/>
                  </a:schemeClr>
                </a:solidFill>
                <a:hlinkClick r:id="rId2" action="ppaction://hlinkfile"/>
              </a:rPr>
              <a:t>05-09 </a:t>
            </a:r>
            <a:r>
              <a:rPr lang="es-ES" sz="1600" dirty="0" smtClean="0">
                <a:solidFill>
                  <a:schemeClr val="accent6">
                    <a:lumMod val="75000"/>
                  </a:schemeClr>
                </a:solidFill>
                <a:hlinkClick r:id="rId2" action="ppaction://hlinkfile"/>
              </a:rPr>
              <a:t>Fotografía</a:t>
            </a:r>
            <a:r>
              <a:rPr lang="es-ES" sz="1600" dirty="0" smtClean="0">
                <a:solidFill>
                  <a:schemeClr val="accent6">
                    <a:lumMod val="75000"/>
                  </a:schemeClr>
                </a:solidFill>
              </a:rPr>
              <a:t>.</a:t>
            </a:r>
            <a:endParaRPr lang="es-ES" sz="1600" dirty="0">
              <a:solidFill>
                <a:schemeClr val="accent6">
                  <a:lumMod val="75000"/>
                </a:schemeClr>
              </a:solidFill>
            </a:endParaRPr>
          </a:p>
          <a:p>
            <a:r>
              <a:rPr lang="es-ES" sz="1600" dirty="0">
                <a:solidFill>
                  <a:schemeClr val="accent6">
                    <a:lumMod val="75000"/>
                  </a:schemeClr>
                </a:solidFill>
              </a:rPr>
              <a:t>06-09 Nombre servidores </a:t>
            </a:r>
            <a:r>
              <a:rPr lang="es-ES" sz="1600" dirty="0" smtClean="0">
                <a:solidFill>
                  <a:schemeClr val="accent6">
                    <a:lumMod val="75000"/>
                  </a:schemeClr>
                </a:solidFill>
              </a:rPr>
              <a:t>públicos.</a:t>
            </a:r>
            <a:endParaRPr lang="es-ES" sz="1600" dirty="0">
              <a:solidFill>
                <a:schemeClr val="accent6">
                  <a:lumMod val="75000"/>
                </a:schemeClr>
              </a:solidFill>
            </a:endParaRPr>
          </a:p>
          <a:p>
            <a:r>
              <a:rPr lang="es-ES" sz="1600" dirty="0">
                <a:solidFill>
                  <a:schemeClr val="accent6">
                    <a:lumMod val="75000"/>
                  </a:schemeClr>
                </a:solidFill>
              </a:rPr>
              <a:t>07-09 Validez respuestas sin firma o </a:t>
            </a:r>
            <a:r>
              <a:rPr lang="es-ES" sz="1600" dirty="0" smtClean="0">
                <a:solidFill>
                  <a:schemeClr val="accent6">
                    <a:lumMod val="75000"/>
                  </a:schemeClr>
                </a:solidFill>
              </a:rPr>
              <a:t>membrete.</a:t>
            </a:r>
            <a:endParaRPr lang="es-ES" sz="1600" dirty="0">
              <a:solidFill>
                <a:schemeClr val="accent6">
                  <a:lumMod val="75000"/>
                </a:schemeClr>
              </a:solidFill>
            </a:endParaRPr>
          </a:p>
          <a:p>
            <a:r>
              <a:rPr lang="es-ES" sz="1600" dirty="0">
                <a:solidFill>
                  <a:schemeClr val="accent6">
                    <a:lumMod val="75000"/>
                  </a:schemeClr>
                </a:solidFill>
              </a:rPr>
              <a:t>08-09 </a:t>
            </a:r>
            <a:r>
              <a:rPr lang="es-ES" sz="1600" dirty="0" smtClean="0">
                <a:solidFill>
                  <a:schemeClr val="accent6">
                    <a:lumMod val="75000"/>
                  </a:schemeClr>
                </a:solidFill>
              </a:rPr>
              <a:t>Vía.</a:t>
            </a:r>
            <a:endParaRPr lang="es-ES" sz="1600" dirty="0">
              <a:solidFill>
                <a:schemeClr val="accent6">
                  <a:lumMod val="75000"/>
                </a:schemeClr>
              </a:solidFill>
            </a:endParaRPr>
          </a:p>
          <a:p>
            <a:r>
              <a:rPr lang="es-ES" sz="1600" dirty="0">
                <a:solidFill>
                  <a:schemeClr val="accent6">
                    <a:lumMod val="75000"/>
                  </a:schemeClr>
                </a:solidFill>
              </a:rPr>
              <a:t>09-09 </a:t>
            </a:r>
            <a:r>
              <a:rPr lang="es-ES" sz="1600" dirty="0" smtClean="0">
                <a:solidFill>
                  <a:schemeClr val="accent6">
                    <a:lumMod val="75000"/>
                  </a:schemeClr>
                </a:solidFill>
              </a:rPr>
              <a:t>RFC.</a:t>
            </a:r>
            <a:endParaRPr lang="es-ES" sz="1600" dirty="0">
              <a:solidFill>
                <a:schemeClr val="accent6">
                  <a:lumMod val="75000"/>
                </a:schemeClr>
              </a:solidFill>
            </a:endParaRPr>
          </a:p>
          <a:p>
            <a:r>
              <a:rPr lang="es-ES" sz="1600" dirty="0">
                <a:solidFill>
                  <a:schemeClr val="accent6">
                    <a:lumMod val="75000"/>
                  </a:schemeClr>
                </a:solidFill>
              </a:rPr>
              <a:t>010-09 Improcedencia de la causal de </a:t>
            </a:r>
            <a:r>
              <a:rPr lang="es-ES" sz="1600" dirty="0" err="1">
                <a:solidFill>
                  <a:schemeClr val="accent6">
                    <a:lumMod val="75000"/>
                  </a:schemeClr>
                </a:solidFill>
              </a:rPr>
              <a:t>desechamiento</a:t>
            </a:r>
            <a:r>
              <a:rPr lang="es-ES" sz="1600" dirty="0">
                <a:solidFill>
                  <a:schemeClr val="accent6">
                    <a:lumMod val="75000"/>
                  </a:schemeClr>
                </a:solidFill>
              </a:rPr>
              <a:t> del art 57 fracción III de la Ley </a:t>
            </a:r>
            <a:r>
              <a:rPr lang="es-ES" sz="1600" dirty="0" smtClean="0">
                <a:solidFill>
                  <a:schemeClr val="accent6">
                    <a:lumMod val="75000"/>
                  </a:schemeClr>
                </a:solidFill>
              </a:rPr>
              <a:t>REV.</a:t>
            </a:r>
            <a:endParaRPr lang="es-ES" sz="1600" dirty="0">
              <a:solidFill>
                <a:schemeClr val="accent6">
                  <a:lumMod val="75000"/>
                </a:schemeClr>
              </a:solidFill>
            </a:endParaRPr>
          </a:p>
          <a:p>
            <a:r>
              <a:rPr lang="es-ES" sz="1600" dirty="0">
                <a:solidFill>
                  <a:schemeClr val="accent6">
                    <a:lumMod val="75000"/>
                  </a:schemeClr>
                </a:solidFill>
              </a:rPr>
              <a:t>011-09 Información </a:t>
            </a:r>
            <a:r>
              <a:rPr lang="es-ES" sz="1600" dirty="0" smtClean="0">
                <a:solidFill>
                  <a:schemeClr val="accent6">
                    <a:lumMod val="75000"/>
                  </a:schemeClr>
                </a:solidFill>
              </a:rPr>
              <a:t>estadística.</a:t>
            </a:r>
            <a:endParaRPr lang="es-ES" sz="1600" dirty="0">
              <a:solidFill>
                <a:schemeClr val="accent6">
                  <a:lumMod val="75000"/>
                </a:schemeClr>
              </a:solidFill>
            </a:endParaRPr>
          </a:p>
          <a:p>
            <a:r>
              <a:rPr lang="es-ES" sz="1600" dirty="0">
                <a:solidFill>
                  <a:schemeClr val="accent6">
                    <a:lumMod val="75000"/>
                  </a:schemeClr>
                </a:solidFill>
              </a:rPr>
              <a:t>012-09 Número de cuenta </a:t>
            </a:r>
            <a:r>
              <a:rPr lang="es-ES" sz="1600" dirty="0" smtClean="0">
                <a:solidFill>
                  <a:schemeClr val="accent6">
                    <a:lumMod val="75000"/>
                  </a:schemeClr>
                </a:solidFill>
              </a:rPr>
              <a:t>bancaria.</a:t>
            </a:r>
            <a:endParaRPr lang="es-ES" sz="1600" dirty="0">
              <a:solidFill>
                <a:schemeClr val="accent6">
                  <a:lumMod val="75000"/>
                </a:schemeClr>
              </a:solidFill>
            </a:endParaRPr>
          </a:p>
          <a:p>
            <a:r>
              <a:rPr lang="es-ES" sz="1600" dirty="0">
                <a:solidFill>
                  <a:schemeClr val="accent6">
                    <a:lumMod val="75000"/>
                  </a:schemeClr>
                </a:solidFill>
              </a:rPr>
              <a:t>013-09 Tratamiento de los datos personales en fuente de acceso </a:t>
            </a:r>
            <a:r>
              <a:rPr lang="es-ES" sz="1600" dirty="0" smtClean="0">
                <a:solidFill>
                  <a:schemeClr val="accent6">
                    <a:lumMod val="75000"/>
                  </a:schemeClr>
                </a:solidFill>
              </a:rPr>
              <a:t>pública.</a:t>
            </a:r>
            <a:endParaRPr lang="es-ES" sz="1600" dirty="0">
              <a:solidFill>
                <a:schemeClr val="accent6">
                  <a:lumMod val="75000"/>
                </a:schemeClr>
              </a:solidFill>
            </a:endParaRPr>
          </a:p>
          <a:p>
            <a:r>
              <a:rPr lang="es-ES" sz="1600" dirty="0">
                <a:solidFill>
                  <a:schemeClr val="accent6">
                    <a:lumMod val="75000"/>
                  </a:schemeClr>
                </a:solidFill>
              </a:rPr>
              <a:t>014-09 Baja </a:t>
            </a:r>
            <a:r>
              <a:rPr lang="es-ES" sz="1600" dirty="0" smtClean="0">
                <a:solidFill>
                  <a:schemeClr val="accent6">
                    <a:lumMod val="75000"/>
                  </a:schemeClr>
                </a:solidFill>
              </a:rPr>
              <a:t>documental.</a:t>
            </a:r>
            <a:endParaRPr lang="es-ES" sz="1600" dirty="0">
              <a:solidFill>
                <a:schemeClr val="accent6">
                  <a:lumMod val="75000"/>
                </a:schemeClr>
              </a:solidFill>
            </a:endParaRPr>
          </a:p>
          <a:p>
            <a:r>
              <a:rPr lang="es-ES" sz="1600" dirty="0">
                <a:solidFill>
                  <a:schemeClr val="accent6">
                    <a:lumMod val="75000"/>
                  </a:schemeClr>
                </a:solidFill>
              </a:rPr>
              <a:t>015-09 Inexistencia</a:t>
            </a:r>
            <a:r>
              <a:rPr lang="es-ES" sz="1600" dirty="0" smtClean="0">
                <a:solidFill>
                  <a:schemeClr val="accent6">
                    <a:lumMod val="75000"/>
                  </a:schemeClr>
                </a:solidFill>
              </a:rPr>
              <a:t>.</a:t>
            </a:r>
          </a:p>
          <a:p>
            <a:r>
              <a:rPr lang="es-ES" sz="1600" dirty="0" smtClean="0">
                <a:solidFill>
                  <a:schemeClr val="accent6">
                    <a:lumMod val="75000"/>
                  </a:schemeClr>
                </a:solidFill>
              </a:rPr>
              <a:t>016-09 </a:t>
            </a:r>
            <a:r>
              <a:rPr lang="es-ES" sz="1600" dirty="0">
                <a:solidFill>
                  <a:schemeClr val="accent6">
                    <a:lumMod val="75000"/>
                  </a:schemeClr>
                </a:solidFill>
              </a:rPr>
              <a:t>Incompetencia</a:t>
            </a:r>
            <a:r>
              <a:rPr lang="es-ES" sz="1600" dirty="0" smtClean="0">
                <a:solidFill>
                  <a:schemeClr val="accent6">
                    <a:lumMod val="75000"/>
                  </a:schemeClr>
                </a:solidFill>
              </a:rPr>
              <a:t>.</a:t>
            </a:r>
          </a:p>
          <a:p>
            <a:r>
              <a:rPr lang="es-ES" sz="1600" dirty="0" smtClean="0">
                <a:solidFill>
                  <a:schemeClr val="accent6">
                    <a:lumMod val="75000"/>
                  </a:schemeClr>
                </a:solidFill>
              </a:rPr>
              <a:t>017-09 </a:t>
            </a:r>
            <a:r>
              <a:rPr lang="es-ES" sz="1600" dirty="0">
                <a:solidFill>
                  <a:schemeClr val="accent6">
                    <a:lumMod val="75000"/>
                  </a:schemeClr>
                </a:solidFill>
              </a:rPr>
              <a:t>Trámite en materia de acceso y corrección de datos personales</a:t>
            </a:r>
            <a:r>
              <a:rPr lang="es-ES" sz="1600" dirty="0" smtClean="0">
                <a:solidFill>
                  <a:schemeClr val="accent6">
                    <a:lumMod val="75000"/>
                  </a:schemeClr>
                </a:solidFill>
              </a:rPr>
              <a:t>. 018-09 </a:t>
            </a:r>
            <a:r>
              <a:rPr lang="es-ES" sz="1600" dirty="0">
                <a:solidFill>
                  <a:schemeClr val="accent6">
                    <a:lumMod val="75000"/>
                  </a:schemeClr>
                </a:solidFill>
              </a:rPr>
              <a:t>Estrategia </a:t>
            </a:r>
            <a:r>
              <a:rPr lang="es-ES" sz="1600" dirty="0" smtClean="0">
                <a:solidFill>
                  <a:schemeClr val="accent6">
                    <a:lumMod val="75000"/>
                  </a:schemeClr>
                </a:solidFill>
              </a:rPr>
              <a:t>procesal.</a:t>
            </a:r>
            <a:endParaRPr lang="es-ES" sz="1600" dirty="0">
              <a:solidFill>
                <a:schemeClr val="accent6">
                  <a:lumMod val="75000"/>
                </a:schemeClr>
              </a:solidFill>
            </a:endParaRPr>
          </a:p>
        </p:txBody>
      </p:sp>
    </p:spTree>
    <p:extLst>
      <p:ext uri="{BB962C8B-B14F-4D97-AF65-F5344CB8AC3E}">
        <p14:creationId xmlns:p14="http://schemas.microsoft.com/office/powerpoint/2010/main" xmlns="" val="5844157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56591" y="821631"/>
            <a:ext cx="8408505" cy="5616922"/>
          </a:xfrm>
          <a:prstGeom prst="rect">
            <a:avLst/>
          </a:prstGeom>
        </p:spPr>
        <p:txBody>
          <a:bodyPr wrap="square">
            <a:spAutoFit/>
          </a:bodyPr>
          <a:lstStyle/>
          <a:p>
            <a:pPr marL="1074738" lvl="1" indent="-720725" algn="just" eaLnBrk="0" hangingPunct="0">
              <a:defRPr/>
            </a:pPr>
            <a:r>
              <a:rPr lang="es-MX" sz="1600" b="1" dirty="0" smtClean="0">
                <a:solidFill>
                  <a:schemeClr val="accent6">
                    <a:lumMod val="75000"/>
                  </a:schemeClr>
                </a:solidFill>
              </a:rPr>
              <a:t>Criterios del Pleno:</a:t>
            </a:r>
          </a:p>
          <a:p>
            <a:pPr marL="1074738" lvl="1" indent="-720725" algn="just" eaLnBrk="0" hangingPunct="0">
              <a:defRPr/>
            </a:pPr>
            <a:endParaRPr lang="es-MX" sz="1100" dirty="0" smtClean="0">
              <a:solidFill>
                <a:schemeClr val="accent6">
                  <a:lumMod val="75000"/>
                </a:schemeClr>
              </a:solidFill>
            </a:endParaRPr>
          </a:p>
          <a:p>
            <a:pPr marL="342900" lvl="1" indent="-342900" algn="just" eaLnBrk="0" hangingPunct="0">
              <a:spcBef>
                <a:spcPct val="20000"/>
              </a:spcBef>
              <a:buClr>
                <a:schemeClr val="accent2"/>
              </a:buClr>
              <a:buSzPct val="120000"/>
              <a:buFont typeface="Times"/>
              <a:buChar char="•"/>
              <a:defRPr/>
            </a:pPr>
            <a:r>
              <a:rPr lang="es-MX" sz="1600" dirty="0" smtClean="0">
                <a:solidFill>
                  <a:schemeClr val="accent6">
                    <a:lumMod val="75000"/>
                  </a:schemeClr>
                </a:solidFill>
              </a:rPr>
              <a:t>Es importante mencionar que el Pleno ha emitido diversos criterios como son:</a:t>
            </a:r>
          </a:p>
          <a:p>
            <a:pPr marL="0" lvl="1" algn="just" eaLnBrk="0" hangingPunct="0">
              <a:spcBef>
                <a:spcPct val="20000"/>
              </a:spcBef>
              <a:buClr>
                <a:schemeClr val="accent2"/>
              </a:buClr>
              <a:buSzPct val="120000"/>
              <a:defRPr/>
            </a:pPr>
            <a:endParaRPr lang="es-MX" sz="800" dirty="0">
              <a:solidFill>
                <a:schemeClr val="accent6">
                  <a:lumMod val="75000"/>
                </a:schemeClr>
              </a:solidFill>
            </a:endParaRPr>
          </a:p>
          <a:p>
            <a:pPr marL="0" lvl="1" algn="just" eaLnBrk="0" hangingPunct="0">
              <a:spcBef>
                <a:spcPct val="20000"/>
              </a:spcBef>
              <a:buClr>
                <a:schemeClr val="accent2"/>
              </a:buClr>
              <a:buSzPct val="120000"/>
              <a:defRPr/>
            </a:pPr>
            <a:r>
              <a:rPr lang="es-MX" sz="1600" dirty="0" smtClean="0">
                <a:solidFill>
                  <a:schemeClr val="accent6">
                    <a:lumMod val="75000"/>
                  </a:schemeClr>
                </a:solidFill>
              </a:rPr>
              <a:t>2010</a:t>
            </a:r>
          </a:p>
          <a:p>
            <a:pPr marL="0" lvl="1" algn="just" eaLnBrk="0" hangingPunct="0">
              <a:spcBef>
                <a:spcPct val="20000"/>
              </a:spcBef>
              <a:buClr>
                <a:schemeClr val="accent2"/>
              </a:buClr>
              <a:buSzPct val="120000"/>
              <a:defRPr/>
            </a:pPr>
            <a:endParaRPr lang="es-MX" sz="1000" dirty="0" smtClean="0">
              <a:solidFill>
                <a:schemeClr val="accent6">
                  <a:lumMod val="75000"/>
                </a:schemeClr>
              </a:solidFill>
            </a:endParaRPr>
          </a:p>
          <a:p>
            <a:r>
              <a:rPr lang="es-ES" sz="1600" dirty="0">
                <a:solidFill>
                  <a:schemeClr val="accent6">
                    <a:lumMod val="75000"/>
                  </a:schemeClr>
                </a:solidFill>
              </a:rPr>
              <a:t>01-10 Archivo </a:t>
            </a:r>
            <a:r>
              <a:rPr lang="es-ES" sz="1600" dirty="0" smtClean="0">
                <a:solidFill>
                  <a:schemeClr val="accent6">
                    <a:lumMod val="75000"/>
                  </a:schemeClr>
                </a:solidFill>
              </a:rPr>
              <a:t>Histórico revisión</a:t>
            </a:r>
            <a:endParaRPr lang="es-ES" sz="1600" dirty="0">
              <a:solidFill>
                <a:schemeClr val="accent6">
                  <a:lumMod val="75000"/>
                </a:schemeClr>
              </a:solidFill>
            </a:endParaRPr>
          </a:p>
          <a:p>
            <a:r>
              <a:rPr lang="es-ES" sz="1600" dirty="0">
                <a:solidFill>
                  <a:schemeClr val="accent6">
                    <a:lumMod val="75000"/>
                  </a:schemeClr>
                </a:solidFill>
              </a:rPr>
              <a:t>02-10 Cédula profesional, elaboración de versiones </a:t>
            </a:r>
            <a:r>
              <a:rPr lang="es-ES" sz="1600" dirty="0" smtClean="0">
                <a:solidFill>
                  <a:schemeClr val="accent6">
                    <a:lumMod val="75000"/>
                  </a:schemeClr>
                </a:solidFill>
              </a:rPr>
              <a:t>públicas</a:t>
            </a:r>
            <a:r>
              <a:rPr lang="es-ES" sz="1600" dirty="0">
                <a:solidFill>
                  <a:schemeClr val="accent6">
                    <a:lumMod val="75000"/>
                  </a:schemeClr>
                </a:solidFill>
              </a:rPr>
              <a:t/>
            </a:r>
            <a:br>
              <a:rPr lang="es-ES" sz="1600" dirty="0">
                <a:solidFill>
                  <a:schemeClr val="accent6">
                    <a:lumMod val="75000"/>
                  </a:schemeClr>
                </a:solidFill>
              </a:rPr>
            </a:br>
            <a:r>
              <a:rPr lang="es-ES" sz="1600" dirty="0">
                <a:solidFill>
                  <a:schemeClr val="accent6">
                    <a:lumMod val="75000"/>
                  </a:schemeClr>
                </a:solidFill>
              </a:rPr>
              <a:t>(El presente Criterio ha quedado sin efecto, en virtud de la Resolución 1655/10, que motivó el nuevo criterio denominado “Criterio 032-10 La fotografía de una persona física que conste en su título o cédula profesional no es susceptible de clasificarse con carácter de confidencial.”)</a:t>
            </a:r>
          </a:p>
          <a:p>
            <a:r>
              <a:rPr lang="es-ES" sz="1600" dirty="0">
                <a:solidFill>
                  <a:schemeClr val="accent6">
                    <a:lumMod val="75000"/>
                  </a:schemeClr>
                </a:solidFill>
              </a:rPr>
              <a:t>03-10 </a:t>
            </a:r>
            <a:r>
              <a:rPr lang="es-ES" sz="1600" dirty="0" smtClean="0">
                <a:solidFill>
                  <a:schemeClr val="accent6">
                    <a:lumMod val="75000"/>
                  </a:schemeClr>
                </a:solidFill>
              </a:rPr>
              <a:t>CURP.</a:t>
            </a:r>
            <a:endParaRPr lang="es-ES" sz="1600" dirty="0">
              <a:solidFill>
                <a:schemeClr val="accent6">
                  <a:lumMod val="75000"/>
                </a:schemeClr>
              </a:solidFill>
            </a:endParaRPr>
          </a:p>
          <a:p>
            <a:r>
              <a:rPr lang="es-ES" sz="1600" dirty="0">
                <a:solidFill>
                  <a:schemeClr val="accent6">
                    <a:lumMod val="75000"/>
                  </a:schemeClr>
                </a:solidFill>
              </a:rPr>
              <a:t>04-10 Insumos en procesos </a:t>
            </a:r>
            <a:r>
              <a:rPr lang="es-ES" sz="1600" dirty="0" smtClean="0">
                <a:solidFill>
                  <a:schemeClr val="accent6">
                    <a:lumMod val="75000"/>
                  </a:schemeClr>
                </a:solidFill>
              </a:rPr>
              <a:t>deliberativos.</a:t>
            </a:r>
            <a:endParaRPr lang="es-ES" sz="1600" dirty="0">
              <a:solidFill>
                <a:schemeClr val="accent6">
                  <a:lumMod val="75000"/>
                </a:schemeClr>
              </a:solidFill>
            </a:endParaRPr>
          </a:p>
          <a:p>
            <a:r>
              <a:rPr lang="es-ES" sz="1600" dirty="0">
                <a:solidFill>
                  <a:schemeClr val="accent6">
                    <a:lumMod val="75000"/>
                  </a:schemeClr>
                </a:solidFill>
              </a:rPr>
              <a:t>05-10 Seguro de separación </a:t>
            </a:r>
            <a:r>
              <a:rPr lang="es-ES" sz="1600" dirty="0" smtClean="0">
                <a:solidFill>
                  <a:schemeClr val="accent6">
                    <a:lumMod val="75000"/>
                  </a:schemeClr>
                </a:solidFill>
              </a:rPr>
              <a:t>individualizado.</a:t>
            </a:r>
            <a:endParaRPr lang="es-ES" sz="1600" dirty="0">
              <a:solidFill>
                <a:schemeClr val="accent6">
                  <a:lumMod val="75000"/>
                </a:schemeClr>
              </a:solidFill>
            </a:endParaRPr>
          </a:p>
          <a:p>
            <a:r>
              <a:rPr lang="es-ES" sz="1600" dirty="0">
                <a:solidFill>
                  <a:schemeClr val="accent6">
                    <a:lumMod val="75000"/>
                  </a:schemeClr>
                </a:solidFill>
              </a:rPr>
              <a:t>06-10 Título profesional, elaboración de versiones </a:t>
            </a:r>
            <a:r>
              <a:rPr lang="es-ES" sz="1600" dirty="0" smtClean="0">
                <a:solidFill>
                  <a:schemeClr val="accent6">
                    <a:lumMod val="75000"/>
                  </a:schemeClr>
                </a:solidFill>
              </a:rPr>
              <a:t>públicas</a:t>
            </a:r>
            <a:r>
              <a:rPr lang="es-ES" sz="1600" dirty="0">
                <a:solidFill>
                  <a:schemeClr val="accent6">
                    <a:lumMod val="75000"/>
                  </a:schemeClr>
                </a:solidFill>
              </a:rPr>
              <a:t/>
            </a:r>
            <a:br>
              <a:rPr lang="es-ES" sz="1600" dirty="0">
                <a:solidFill>
                  <a:schemeClr val="accent6">
                    <a:lumMod val="75000"/>
                  </a:schemeClr>
                </a:solidFill>
              </a:rPr>
            </a:br>
            <a:r>
              <a:rPr lang="es-ES" sz="1600" dirty="0">
                <a:solidFill>
                  <a:schemeClr val="accent6">
                    <a:lumMod val="75000"/>
                  </a:schemeClr>
                </a:solidFill>
              </a:rPr>
              <a:t>(El presente Criterio ha quedado sin efecto, en virtud de la Resolución 1655/10, que motivó el nuevo criterio denominado “Criterio 032-10 La fotografía de una persona física que conste en su título o cédula profesional no es susceptible de clasificarse con carácter de confidencial.”)</a:t>
            </a:r>
          </a:p>
          <a:p>
            <a:r>
              <a:rPr lang="es-ES" sz="1600" dirty="0">
                <a:solidFill>
                  <a:schemeClr val="accent6">
                    <a:lumMod val="75000"/>
                  </a:schemeClr>
                </a:solidFill>
              </a:rPr>
              <a:t>07-10 Casos en que no es necesario que el Comité de Información declare la </a:t>
            </a:r>
            <a:r>
              <a:rPr lang="es-ES" sz="1600" dirty="0" smtClean="0">
                <a:solidFill>
                  <a:schemeClr val="accent6">
                    <a:lumMod val="75000"/>
                  </a:schemeClr>
                </a:solidFill>
              </a:rPr>
              <a:t>inexistencia</a:t>
            </a:r>
            <a:endParaRPr lang="es-ES" sz="1600" dirty="0">
              <a:solidFill>
                <a:schemeClr val="accent6">
                  <a:lumMod val="75000"/>
                </a:schemeClr>
              </a:solidFill>
            </a:endParaRPr>
          </a:p>
          <a:p>
            <a:r>
              <a:rPr lang="es-ES" sz="1600" dirty="0">
                <a:solidFill>
                  <a:schemeClr val="accent6">
                    <a:lumMod val="75000"/>
                  </a:schemeClr>
                </a:solidFill>
              </a:rPr>
              <a:t>08-10 Correos electrónicos susceptibles de </a:t>
            </a:r>
            <a:r>
              <a:rPr lang="es-ES" sz="1600" dirty="0" smtClean="0">
                <a:solidFill>
                  <a:schemeClr val="accent6">
                    <a:lumMod val="75000"/>
                  </a:schemeClr>
                </a:solidFill>
              </a:rPr>
              <a:t>acceso</a:t>
            </a:r>
            <a:endParaRPr lang="es-ES" sz="1600" dirty="0">
              <a:solidFill>
                <a:schemeClr val="accent6">
                  <a:lumMod val="75000"/>
                </a:schemeClr>
              </a:solidFill>
            </a:endParaRPr>
          </a:p>
          <a:p>
            <a:r>
              <a:rPr lang="es-ES" sz="1600" dirty="0">
                <a:solidFill>
                  <a:schemeClr val="accent6">
                    <a:lumMod val="75000"/>
                  </a:schemeClr>
                </a:solidFill>
              </a:rPr>
              <a:t>09-10 Elaboración de documentos </a:t>
            </a:r>
            <a:r>
              <a:rPr lang="es-ES" sz="1600" dirty="0" smtClean="0">
                <a:solidFill>
                  <a:schemeClr val="accent6">
                    <a:lumMod val="75000"/>
                  </a:schemeClr>
                </a:solidFill>
              </a:rPr>
              <a:t>ad-hoc</a:t>
            </a:r>
            <a:endParaRPr lang="es-ES" sz="1600" dirty="0">
              <a:solidFill>
                <a:schemeClr val="accent6">
                  <a:lumMod val="75000"/>
                </a:schemeClr>
              </a:solidFill>
            </a:endParaRPr>
          </a:p>
        </p:txBody>
      </p:sp>
    </p:spTree>
    <p:extLst>
      <p:ext uri="{BB962C8B-B14F-4D97-AF65-F5344CB8AC3E}">
        <p14:creationId xmlns:p14="http://schemas.microsoft.com/office/powerpoint/2010/main" xmlns="" val="2047807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56591" y="801753"/>
            <a:ext cx="8408505" cy="5816977"/>
          </a:xfrm>
          <a:prstGeom prst="rect">
            <a:avLst/>
          </a:prstGeom>
        </p:spPr>
        <p:txBody>
          <a:bodyPr wrap="square">
            <a:spAutoFit/>
          </a:bodyPr>
          <a:lstStyle/>
          <a:p>
            <a:pPr marL="1074738" lvl="1" indent="-720725" algn="just" eaLnBrk="0" hangingPunct="0">
              <a:defRPr/>
            </a:pPr>
            <a:r>
              <a:rPr lang="es-MX" sz="1600" b="1" dirty="0" smtClean="0">
                <a:solidFill>
                  <a:schemeClr val="accent6">
                    <a:lumMod val="75000"/>
                  </a:schemeClr>
                </a:solidFill>
              </a:rPr>
              <a:t>Criterios del Pleno:</a:t>
            </a:r>
          </a:p>
          <a:p>
            <a:pPr marL="1074738" lvl="1" indent="-720725" algn="just" eaLnBrk="0" hangingPunct="0">
              <a:defRPr/>
            </a:pPr>
            <a:endParaRPr lang="es-MX" sz="1050" dirty="0" smtClean="0">
              <a:solidFill>
                <a:schemeClr val="accent6">
                  <a:lumMod val="75000"/>
                </a:schemeClr>
              </a:solidFill>
            </a:endParaRPr>
          </a:p>
          <a:p>
            <a:r>
              <a:rPr lang="es-ES" sz="1500" dirty="0" smtClean="0">
                <a:solidFill>
                  <a:schemeClr val="accent6">
                    <a:lumMod val="75000"/>
                  </a:schemeClr>
                </a:solidFill>
              </a:rPr>
              <a:t>010-10 </a:t>
            </a:r>
            <a:r>
              <a:rPr lang="es-ES" sz="1500" dirty="0">
                <a:solidFill>
                  <a:schemeClr val="accent6">
                    <a:lumMod val="75000"/>
                  </a:schemeClr>
                </a:solidFill>
              </a:rPr>
              <a:t>Firma de </a:t>
            </a:r>
            <a:r>
              <a:rPr lang="es-ES" sz="1500" dirty="0" smtClean="0">
                <a:solidFill>
                  <a:schemeClr val="accent6">
                    <a:lumMod val="75000"/>
                  </a:schemeClr>
                </a:solidFill>
              </a:rPr>
              <a:t>servidores</a:t>
            </a:r>
            <a:endParaRPr lang="es-ES" sz="1500" dirty="0">
              <a:solidFill>
                <a:schemeClr val="accent6">
                  <a:lumMod val="75000"/>
                </a:schemeClr>
              </a:solidFill>
            </a:endParaRPr>
          </a:p>
          <a:p>
            <a:r>
              <a:rPr lang="es-ES" sz="1500" dirty="0">
                <a:solidFill>
                  <a:schemeClr val="accent6">
                    <a:lumMod val="75000"/>
                  </a:schemeClr>
                </a:solidFill>
              </a:rPr>
              <a:t>011-10 No procedencia de la reserva por </a:t>
            </a:r>
            <a:r>
              <a:rPr lang="es-ES" sz="1500" dirty="0" smtClean="0">
                <a:solidFill>
                  <a:schemeClr val="accent6">
                    <a:lumMod val="75000"/>
                  </a:schemeClr>
                </a:solidFill>
              </a:rPr>
              <a:t>evento</a:t>
            </a:r>
            <a:endParaRPr lang="es-ES" sz="1500" dirty="0">
              <a:solidFill>
                <a:schemeClr val="accent6">
                  <a:lumMod val="75000"/>
                </a:schemeClr>
              </a:solidFill>
            </a:endParaRPr>
          </a:p>
          <a:p>
            <a:r>
              <a:rPr lang="es-ES" sz="1500" dirty="0">
                <a:solidFill>
                  <a:schemeClr val="accent6">
                    <a:lumMod val="75000"/>
                  </a:schemeClr>
                </a:solidFill>
              </a:rPr>
              <a:t>012-10 Propósito de la declaración de </a:t>
            </a:r>
            <a:r>
              <a:rPr lang="es-ES" sz="1500" dirty="0" smtClean="0">
                <a:solidFill>
                  <a:schemeClr val="accent6">
                    <a:lumMod val="75000"/>
                  </a:schemeClr>
                </a:solidFill>
              </a:rPr>
              <a:t>inexistencia</a:t>
            </a:r>
            <a:endParaRPr lang="es-ES" sz="1500" dirty="0">
              <a:solidFill>
                <a:schemeClr val="accent6">
                  <a:lumMod val="75000"/>
                </a:schemeClr>
              </a:solidFill>
            </a:endParaRPr>
          </a:p>
          <a:p>
            <a:r>
              <a:rPr lang="es-ES" sz="1500" dirty="0">
                <a:solidFill>
                  <a:schemeClr val="accent6">
                    <a:lumMod val="75000"/>
                  </a:schemeClr>
                </a:solidFill>
              </a:rPr>
              <a:t>013-10 Recursos públicos -</a:t>
            </a:r>
            <a:r>
              <a:rPr lang="es-ES" sz="1500" dirty="0" smtClean="0">
                <a:solidFill>
                  <a:schemeClr val="accent6">
                    <a:lumMod val="75000"/>
                  </a:schemeClr>
                </a:solidFill>
              </a:rPr>
              <a:t>sindicatos</a:t>
            </a:r>
            <a:endParaRPr lang="es-ES" sz="1500" dirty="0">
              <a:solidFill>
                <a:schemeClr val="accent6">
                  <a:lumMod val="75000"/>
                </a:schemeClr>
              </a:solidFill>
            </a:endParaRPr>
          </a:p>
          <a:p>
            <a:r>
              <a:rPr lang="es-ES" sz="1500" dirty="0">
                <a:solidFill>
                  <a:schemeClr val="accent6">
                    <a:lumMod val="75000"/>
                  </a:schemeClr>
                </a:solidFill>
              </a:rPr>
              <a:t>014-10 Secreto </a:t>
            </a:r>
            <a:r>
              <a:rPr lang="es-ES" sz="1500" dirty="0" smtClean="0">
                <a:solidFill>
                  <a:schemeClr val="accent6">
                    <a:lumMod val="75000"/>
                  </a:schemeClr>
                </a:solidFill>
              </a:rPr>
              <a:t>fiduciario</a:t>
            </a:r>
            <a:endParaRPr lang="es-ES" sz="1500" dirty="0">
              <a:solidFill>
                <a:schemeClr val="accent6">
                  <a:lumMod val="75000"/>
                </a:schemeClr>
              </a:solidFill>
            </a:endParaRPr>
          </a:p>
          <a:p>
            <a:r>
              <a:rPr lang="es-ES" sz="1500" dirty="0">
                <a:solidFill>
                  <a:schemeClr val="accent6">
                    <a:lumMod val="75000"/>
                  </a:schemeClr>
                </a:solidFill>
              </a:rPr>
              <a:t>015-10 Ficha de </a:t>
            </a:r>
            <a:r>
              <a:rPr lang="es-ES" sz="1500" dirty="0" smtClean="0">
                <a:solidFill>
                  <a:schemeClr val="accent6">
                    <a:lumMod val="75000"/>
                  </a:schemeClr>
                </a:solidFill>
              </a:rPr>
              <a:t>trabajadores</a:t>
            </a:r>
            <a:endParaRPr lang="es-ES" sz="1500" dirty="0">
              <a:solidFill>
                <a:schemeClr val="accent6">
                  <a:lumMod val="75000"/>
                </a:schemeClr>
              </a:solidFill>
            </a:endParaRPr>
          </a:p>
          <a:p>
            <a:r>
              <a:rPr lang="es-ES" sz="1500" dirty="0">
                <a:solidFill>
                  <a:schemeClr val="accent6">
                    <a:lumMod val="75000"/>
                  </a:schemeClr>
                </a:solidFill>
              </a:rPr>
              <a:t>016-10 Licencias </a:t>
            </a:r>
            <a:r>
              <a:rPr lang="es-ES" sz="1500" dirty="0" smtClean="0">
                <a:solidFill>
                  <a:schemeClr val="accent6">
                    <a:lumMod val="75000"/>
                  </a:schemeClr>
                </a:solidFill>
              </a:rPr>
              <a:t>médicas</a:t>
            </a:r>
            <a:endParaRPr lang="es-ES" sz="1500" dirty="0">
              <a:solidFill>
                <a:schemeClr val="accent6">
                  <a:lumMod val="75000"/>
                </a:schemeClr>
              </a:solidFill>
            </a:endParaRPr>
          </a:p>
          <a:p>
            <a:r>
              <a:rPr lang="es-ES" sz="1500" dirty="0">
                <a:solidFill>
                  <a:schemeClr val="accent6">
                    <a:lumMod val="75000"/>
                  </a:schemeClr>
                </a:solidFill>
              </a:rPr>
              <a:t>017-10 Precios </a:t>
            </a:r>
            <a:r>
              <a:rPr lang="es-ES" sz="1500" dirty="0" smtClean="0">
                <a:solidFill>
                  <a:schemeClr val="accent6">
                    <a:lumMod val="75000"/>
                  </a:schemeClr>
                </a:solidFill>
              </a:rPr>
              <a:t>unitarios</a:t>
            </a:r>
            <a:endParaRPr lang="es-ES" sz="1500" dirty="0">
              <a:solidFill>
                <a:schemeClr val="accent6">
                  <a:lumMod val="75000"/>
                </a:schemeClr>
              </a:solidFill>
            </a:endParaRPr>
          </a:p>
          <a:p>
            <a:r>
              <a:rPr lang="es-ES" sz="1500" dirty="0">
                <a:solidFill>
                  <a:schemeClr val="accent6">
                    <a:lumMod val="75000"/>
                  </a:schemeClr>
                </a:solidFill>
              </a:rPr>
              <a:t>018-10 Publicidad de la fecha de nacimiento de servidores </a:t>
            </a:r>
            <a:r>
              <a:rPr lang="es-ES" sz="1500" dirty="0" smtClean="0">
                <a:solidFill>
                  <a:schemeClr val="accent6">
                    <a:lumMod val="75000"/>
                  </a:schemeClr>
                </a:solidFill>
              </a:rPr>
              <a:t>públicos</a:t>
            </a:r>
            <a:endParaRPr lang="es-ES" sz="1500" dirty="0">
              <a:solidFill>
                <a:schemeClr val="accent6">
                  <a:lumMod val="75000"/>
                </a:schemeClr>
              </a:solidFill>
            </a:endParaRPr>
          </a:p>
          <a:p>
            <a:r>
              <a:rPr lang="es-ES" sz="1500" dirty="0">
                <a:solidFill>
                  <a:schemeClr val="accent6">
                    <a:lumMod val="75000"/>
                  </a:schemeClr>
                </a:solidFill>
              </a:rPr>
              <a:t>019-10 Solicitudes </a:t>
            </a:r>
            <a:r>
              <a:rPr lang="es-ES" sz="1500" dirty="0" smtClean="0">
                <a:solidFill>
                  <a:schemeClr val="accent6">
                    <a:lumMod val="75000"/>
                  </a:schemeClr>
                </a:solidFill>
              </a:rPr>
              <a:t>genéricas</a:t>
            </a:r>
            <a:endParaRPr lang="es-ES" sz="1500" dirty="0">
              <a:solidFill>
                <a:schemeClr val="accent6">
                  <a:lumMod val="75000"/>
                </a:schemeClr>
              </a:solidFill>
            </a:endParaRPr>
          </a:p>
          <a:p>
            <a:r>
              <a:rPr lang="es-ES" sz="1500" dirty="0">
                <a:solidFill>
                  <a:schemeClr val="accent6">
                    <a:lumMod val="75000"/>
                  </a:schemeClr>
                </a:solidFill>
              </a:rPr>
              <a:t>020-10 Anexos del documento </a:t>
            </a:r>
            <a:r>
              <a:rPr lang="es-ES" sz="1500" dirty="0" smtClean="0">
                <a:solidFill>
                  <a:schemeClr val="accent6">
                    <a:lumMod val="75000"/>
                  </a:schemeClr>
                </a:solidFill>
              </a:rPr>
              <a:t>principal</a:t>
            </a:r>
            <a:endParaRPr lang="es-ES" sz="1500" dirty="0">
              <a:solidFill>
                <a:schemeClr val="accent6">
                  <a:lumMod val="75000"/>
                </a:schemeClr>
              </a:solidFill>
            </a:endParaRPr>
          </a:p>
          <a:p>
            <a:r>
              <a:rPr lang="es-ES" sz="1500" dirty="0">
                <a:solidFill>
                  <a:schemeClr val="accent6">
                    <a:lumMod val="75000"/>
                  </a:schemeClr>
                </a:solidFill>
              </a:rPr>
              <a:t>021-10 CONAGUA-Secreto </a:t>
            </a:r>
            <a:r>
              <a:rPr lang="es-ES" sz="1500" dirty="0" smtClean="0">
                <a:solidFill>
                  <a:schemeClr val="accent6">
                    <a:lumMod val="75000"/>
                  </a:schemeClr>
                </a:solidFill>
              </a:rPr>
              <a:t>fiscal</a:t>
            </a:r>
            <a:endParaRPr lang="es-ES" sz="1500" dirty="0">
              <a:solidFill>
                <a:schemeClr val="accent6">
                  <a:lumMod val="75000"/>
                </a:schemeClr>
              </a:solidFill>
            </a:endParaRPr>
          </a:p>
          <a:p>
            <a:r>
              <a:rPr lang="es-ES" sz="1500" dirty="0">
                <a:solidFill>
                  <a:schemeClr val="accent6">
                    <a:lumMod val="75000"/>
                  </a:schemeClr>
                </a:solidFill>
              </a:rPr>
              <a:t>022-10 Licitaciones NO susceptibles de reservarse por una posterior </a:t>
            </a:r>
            <a:r>
              <a:rPr lang="es-ES" sz="1500" dirty="0" smtClean="0">
                <a:solidFill>
                  <a:schemeClr val="accent6">
                    <a:lumMod val="75000"/>
                  </a:schemeClr>
                </a:solidFill>
              </a:rPr>
              <a:t>inconformidad</a:t>
            </a:r>
            <a:endParaRPr lang="es-ES" sz="1500" dirty="0">
              <a:solidFill>
                <a:schemeClr val="accent6">
                  <a:lumMod val="75000"/>
                </a:schemeClr>
              </a:solidFill>
            </a:endParaRPr>
          </a:p>
          <a:p>
            <a:r>
              <a:rPr lang="es-ES" sz="1500" dirty="0">
                <a:solidFill>
                  <a:schemeClr val="accent6">
                    <a:lumMod val="75000"/>
                  </a:schemeClr>
                </a:solidFill>
              </a:rPr>
              <a:t>023-10 Reserva de Plan de </a:t>
            </a:r>
            <a:r>
              <a:rPr lang="es-ES" sz="1500" dirty="0" smtClean="0">
                <a:solidFill>
                  <a:schemeClr val="accent6">
                    <a:lumMod val="75000"/>
                  </a:schemeClr>
                </a:solidFill>
              </a:rPr>
              <a:t>negocios</a:t>
            </a:r>
            <a:endParaRPr lang="es-ES" sz="1500" dirty="0">
              <a:solidFill>
                <a:schemeClr val="accent6">
                  <a:lumMod val="75000"/>
                </a:schemeClr>
              </a:solidFill>
            </a:endParaRPr>
          </a:p>
          <a:p>
            <a:r>
              <a:rPr lang="es-ES" sz="1500" dirty="0">
                <a:solidFill>
                  <a:schemeClr val="accent6">
                    <a:lumMod val="75000"/>
                  </a:schemeClr>
                </a:solidFill>
              </a:rPr>
              <a:t>024-10 Versión pública de la hoja única de </a:t>
            </a:r>
            <a:r>
              <a:rPr lang="es-ES" sz="1500" dirty="0" smtClean="0">
                <a:solidFill>
                  <a:schemeClr val="accent6">
                    <a:lumMod val="75000"/>
                  </a:schemeClr>
                </a:solidFill>
              </a:rPr>
              <a:t>servicios</a:t>
            </a:r>
            <a:endParaRPr lang="es-ES" sz="1500" dirty="0">
              <a:solidFill>
                <a:schemeClr val="accent6">
                  <a:lumMod val="75000"/>
                </a:schemeClr>
              </a:solidFill>
            </a:endParaRPr>
          </a:p>
          <a:p>
            <a:r>
              <a:rPr lang="es-ES" sz="1500" dirty="0">
                <a:solidFill>
                  <a:schemeClr val="accent6">
                    <a:lumMod val="75000"/>
                  </a:schemeClr>
                </a:solidFill>
              </a:rPr>
              <a:t>025-10 Versión pública del Programa Maestro de </a:t>
            </a:r>
            <a:r>
              <a:rPr lang="es-ES" sz="1500" dirty="0" smtClean="0">
                <a:solidFill>
                  <a:schemeClr val="accent6">
                    <a:lumMod val="75000"/>
                  </a:schemeClr>
                </a:solidFill>
              </a:rPr>
              <a:t>Desarrollo</a:t>
            </a:r>
            <a:endParaRPr lang="es-ES" sz="1500" dirty="0">
              <a:solidFill>
                <a:schemeClr val="accent6">
                  <a:lumMod val="75000"/>
                </a:schemeClr>
              </a:solidFill>
            </a:endParaRPr>
          </a:p>
          <a:p>
            <a:r>
              <a:rPr lang="es-ES" sz="1500" dirty="0">
                <a:solidFill>
                  <a:schemeClr val="accent6">
                    <a:lumMod val="75000"/>
                  </a:schemeClr>
                </a:solidFill>
              </a:rPr>
              <a:t>026-10 Publicidad de las propuestas económicas y </a:t>
            </a:r>
            <a:r>
              <a:rPr lang="es-ES" sz="1500" dirty="0" smtClean="0">
                <a:solidFill>
                  <a:schemeClr val="accent6">
                    <a:lumMod val="75000"/>
                  </a:schemeClr>
                </a:solidFill>
              </a:rPr>
              <a:t>técnicas</a:t>
            </a:r>
            <a:endParaRPr lang="es-ES" sz="1500" dirty="0">
              <a:solidFill>
                <a:schemeClr val="accent6">
                  <a:lumMod val="75000"/>
                </a:schemeClr>
              </a:solidFill>
            </a:endParaRPr>
          </a:p>
          <a:p>
            <a:r>
              <a:rPr lang="es-ES" sz="1500" dirty="0">
                <a:solidFill>
                  <a:schemeClr val="accent6">
                    <a:lumMod val="75000"/>
                  </a:schemeClr>
                </a:solidFill>
              </a:rPr>
              <a:t>027-10 No procede la ampliación de una solicitud a través del recurso de </a:t>
            </a:r>
            <a:r>
              <a:rPr lang="es-ES" sz="1500" dirty="0" smtClean="0">
                <a:solidFill>
                  <a:schemeClr val="accent6">
                    <a:lumMod val="75000"/>
                  </a:schemeClr>
                </a:solidFill>
              </a:rPr>
              <a:t>revisión</a:t>
            </a:r>
            <a:endParaRPr lang="es-ES" sz="1500" dirty="0">
              <a:solidFill>
                <a:schemeClr val="accent6">
                  <a:lumMod val="75000"/>
                </a:schemeClr>
              </a:solidFill>
            </a:endParaRPr>
          </a:p>
          <a:p>
            <a:r>
              <a:rPr lang="es-ES" sz="1500" dirty="0">
                <a:solidFill>
                  <a:schemeClr val="accent6">
                    <a:lumMod val="75000"/>
                  </a:schemeClr>
                </a:solidFill>
              </a:rPr>
              <a:t>028-10 Expresión </a:t>
            </a:r>
            <a:r>
              <a:rPr lang="es-ES" sz="1500" dirty="0" smtClean="0">
                <a:solidFill>
                  <a:schemeClr val="accent6">
                    <a:lumMod val="75000"/>
                  </a:schemeClr>
                </a:solidFill>
              </a:rPr>
              <a:t>documental</a:t>
            </a:r>
            <a:endParaRPr lang="es-ES" sz="1500" dirty="0">
              <a:solidFill>
                <a:schemeClr val="accent6">
                  <a:lumMod val="75000"/>
                </a:schemeClr>
              </a:solidFill>
            </a:endParaRPr>
          </a:p>
          <a:p>
            <a:r>
              <a:rPr lang="es-ES" sz="1500" dirty="0">
                <a:solidFill>
                  <a:schemeClr val="accent6">
                    <a:lumMod val="75000"/>
                  </a:schemeClr>
                </a:solidFill>
              </a:rPr>
              <a:t>029-10 Inexistencia y Clasificación no pueden </a:t>
            </a:r>
            <a:r>
              <a:rPr lang="es-ES" sz="1500" dirty="0" smtClean="0">
                <a:solidFill>
                  <a:schemeClr val="accent6">
                    <a:lumMod val="75000"/>
                  </a:schemeClr>
                </a:solidFill>
              </a:rPr>
              <a:t>coexistir</a:t>
            </a:r>
            <a:endParaRPr lang="es-ES" sz="1500" dirty="0">
              <a:solidFill>
                <a:schemeClr val="accent6">
                  <a:lumMod val="75000"/>
                </a:schemeClr>
              </a:solidFill>
            </a:endParaRPr>
          </a:p>
          <a:p>
            <a:r>
              <a:rPr lang="es-ES" sz="1500" dirty="0">
                <a:solidFill>
                  <a:schemeClr val="accent6">
                    <a:lumMod val="75000"/>
                  </a:schemeClr>
                </a:solidFill>
              </a:rPr>
              <a:t>030-10 Prórroga en datos </a:t>
            </a:r>
            <a:r>
              <a:rPr lang="es-ES" sz="1500" dirty="0" smtClean="0">
                <a:solidFill>
                  <a:schemeClr val="accent6">
                    <a:lumMod val="75000"/>
                  </a:schemeClr>
                </a:solidFill>
              </a:rPr>
              <a:t>personales</a:t>
            </a:r>
            <a:endParaRPr lang="es-ES" sz="1500" dirty="0">
              <a:solidFill>
                <a:schemeClr val="accent6">
                  <a:lumMod val="75000"/>
                </a:schemeClr>
              </a:solidFill>
            </a:endParaRPr>
          </a:p>
          <a:p>
            <a:r>
              <a:rPr lang="es-ES" sz="1500" dirty="0">
                <a:solidFill>
                  <a:schemeClr val="accent6">
                    <a:lumMod val="75000"/>
                  </a:schemeClr>
                </a:solidFill>
              </a:rPr>
              <a:t>031-10 Veracidad de la documentación </a:t>
            </a:r>
            <a:r>
              <a:rPr lang="es-ES" sz="1500" dirty="0" smtClean="0">
                <a:solidFill>
                  <a:schemeClr val="accent6">
                    <a:lumMod val="75000"/>
                  </a:schemeClr>
                </a:solidFill>
              </a:rPr>
              <a:t>proporcionada</a:t>
            </a:r>
            <a:endParaRPr lang="es-ES" sz="1500" dirty="0">
              <a:solidFill>
                <a:schemeClr val="accent6">
                  <a:lumMod val="75000"/>
                </a:schemeClr>
              </a:solidFill>
            </a:endParaRPr>
          </a:p>
          <a:p>
            <a:r>
              <a:rPr lang="es-ES" sz="1500" dirty="0" smtClean="0">
                <a:solidFill>
                  <a:schemeClr val="accent6">
                    <a:lumMod val="75000"/>
                  </a:schemeClr>
                </a:solidFill>
              </a:rPr>
              <a:t>032-10 </a:t>
            </a:r>
            <a:r>
              <a:rPr lang="es-ES" sz="1500" dirty="0">
                <a:solidFill>
                  <a:schemeClr val="accent6">
                    <a:lumMod val="75000"/>
                  </a:schemeClr>
                </a:solidFill>
              </a:rPr>
              <a:t>Fotografía versión publica en Título y </a:t>
            </a:r>
            <a:r>
              <a:rPr lang="es-ES" sz="1500" dirty="0" smtClean="0">
                <a:solidFill>
                  <a:schemeClr val="accent6">
                    <a:lumMod val="75000"/>
                  </a:schemeClr>
                </a:solidFill>
              </a:rPr>
              <a:t>Cédula</a:t>
            </a:r>
            <a:endParaRPr lang="es-ES" sz="1500" dirty="0">
              <a:solidFill>
                <a:schemeClr val="accent6">
                  <a:lumMod val="75000"/>
                </a:schemeClr>
              </a:solidFill>
            </a:endParaRPr>
          </a:p>
        </p:txBody>
      </p:sp>
    </p:spTree>
    <p:extLst>
      <p:ext uri="{BB962C8B-B14F-4D97-AF65-F5344CB8AC3E}">
        <p14:creationId xmlns:p14="http://schemas.microsoft.com/office/powerpoint/2010/main" xmlns="" val="3387742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390650" y="3290888"/>
            <a:ext cx="6718300" cy="400050"/>
          </a:xfrm>
          <a:prstGeom prst="rect">
            <a:avLst/>
          </a:prstGeom>
          <a:solidFill>
            <a:schemeClr val="accent2">
              <a:lumMod val="40000"/>
              <a:lumOff val="60000"/>
            </a:schemeClr>
          </a:solidFill>
          <a:ln>
            <a:headEnd/>
            <a:tailEnd/>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spAutoFit/>
          </a:bodyPr>
          <a:lstStyle/>
          <a:p>
            <a:pPr algn="ctr">
              <a:spcAft>
                <a:spcPct val="25000"/>
              </a:spcAft>
              <a:defRPr/>
            </a:pPr>
            <a:r>
              <a:rPr lang="es-ES" sz="2000" dirty="0">
                <a:solidFill>
                  <a:schemeClr val="tx1"/>
                </a:solidFill>
                <a:latin typeface="Arial" charset="0"/>
              </a:rPr>
              <a:t>UNIDAD DE ENLACE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israel.saldivar\Documents\1UNIDAD DE ENLACE\Logo 10 años.jpg"/>
          <p:cNvPicPr>
            <a:picLocks noChangeAspect="1" noChangeArrowheads="1"/>
          </p:cNvPicPr>
          <p:nvPr/>
        </p:nvPicPr>
        <p:blipFill>
          <a:blip r:embed="rId3" cstate="print"/>
          <a:srcRect/>
          <a:stretch>
            <a:fillRect/>
          </a:stretch>
        </p:blipFill>
        <p:spPr bwMode="auto">
          <a:xfrm>
            <a:off x="2166937" y="1604962"/>
            <a:ext cx="4810125" cy="364807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3890"/>
            <a:ext cx="8229600" cy="5222273"/>
          </a:xfrm>
        </p:spPr>
        <p:txBody>
          <a:bodyPr/>
          <a:lstStyle/>
          <a:p>
            <a:pPr algn="just">
              <a:lnSpc>
                <a:spcPct val="150000"/>
              </a:lnSpc>
              <a:buNone/>
            </a:pPr>
            <a:r>
              <a:rPr lang="es-MX" dirty="0" smtClean="0"/>
              <a:t>	</a:t>
            </a:r>
          </a:p>
          <a:p>
            <a:pPr algn="just">
              <a:lnSpc>
                <a:spcPct val="150000"/>
              </a:lnSpc>
              <a:buNone/>
            </a:pPr>
            <a:endParaRPr lang="es-MX" dirty="0" smtClean="0"/>
          </a:p>
          <a:p>
            <a:pPr algn="just">
              <a:lnSpc>
                <a:spcPct val="150000"/>
              </a:lnSpc>
              <a:buNone/>
            </a:pPr>
            <a:r>
              <a:rPr lang="es-MX" sz="2000" kern="1200" dirty="0" smtClean="0">
                <a:solidFill>
                  <a:schemeClr val="accent6">
                    <a:lumMod val="75000"/>
                  </a:schemeClr>
                </a:solidFill>
                <a:latin typeface="Arial" pitchFamily="34" charset="0"/>
                <a:cs typeface="Arial" pitchFamily="34" charset="0"/>
              </a:rPr>
              <a:t>	</a:t>
            </a:r>
            <a:r>
              <a:rPr lang="es-MX" sz="1600" kern="1200" dirty="0" smtClean="0">
                <a:solidFill>
                  <a:schemeClr val="accent6">
                    <a:lumMod val="75000"/>
                  </a:schemeClr>
                </a:solidFill>
                <a:latin typeface="Arial" pitchFamily="34" charset="0"/>
                <a:cs typeface="Arial" pitchFamily="34" charset="0"/>
              </a:rPr>
              <a:t>La Ley Federal de Transparencia y Acceso a la Información Pública Gubernamental (</a:t>
            </a:r>
            <a:r>
              <a:rPr lang="es-MX" sz="1600" kern="1200" dirty="0" err="1" smtClean="0">
                <a:solidFill>
                  <a:schemeClr val="accent6">
                    <a:lumMod val="75000"/>
                  </a:schemeClr>
                </a:solidFill>
                <a:latin typeface="Arial" pitchFamily="34" charset="0"/>
                <a:cs typeface="Arial" pitchFamily="34" charset="0"/>
              </a:rPr>
              <a:t>LFTAIPG</a:t>
            </a:r>
            <a:r>
              <a:rPr lang="es-MX" sz="1600" kern="1200" dirty="0" smtClean="0">
                <a:solidFill>
                  <a:schemeClr val="accent6">
                    <a:lumMod val="75000"/>
                  </a:schemeClr>
                </a:solidFill>
                <a:latin typeface="Arial" pitchFamily="34" charset="0"/>
                <a:cs typeface="Arial" pitchFamily="34" charset="0"/>
              </a:rPr>
              <a:t>), establece en su artículo 41 lo siguiente:</a:t>
            </a:r>
          </a:p>
          <a:p>
            <a:pPr algn="just">
              <a:lnSpc>
                <a:spcPct val="150000"/>
              </a:lnSpc>
              <a:buNone/>
            </a:pPr>
            <a:endParaRPr lang="es-MX" sz="1600" kern="1200" dirty="0" smtClean="0">
              <a:solidFill>
                <a:schemeClr val="accent6">
                  <a:lumMod val="75000"/>
                </a:schemeClr>
              </a:solidFill>
              <a:latin typeface="Arial" pitchFamily="34" charset="0"/>
              <a:cs typeface="Arial" pitchFamily="34" charset="0"/>
            </a:endParaRPr>
          </a:p>
          <a:p>
            <a:pPr algn="just">
              <a:lnSpc>
                <a:spcPct val="150000"/>
              </a:lnSpc>
              <a:buClr>
                <a:schemeClr val="accent6"/>
              </a:buClr>
            </a:pPr>
            <a:r>
              <a:rPr lang="es-ES" sz="1600" kern="1200" dirty="0" smtClean="0">
                <a:solidFill>
                  <a:schemeClr val="accent6">
                    <a:lumMod val="75000"/>
                  </a:schemeClr>
                </a:solidFill>
                <a:latin typeface="Arial" pitchFamily="34" charset="0"/>
                <a:cs typeface="Arial" pitchFamily="34" charset="0"/>
              </a:rPr>
              <a:t>La unidad de enlace será el </a:t>
            </a:r>
            <a:r>
              <a:rPr lang="es-ES" sz="1600" b="1" kern="1200" dirty="0" smtClean="0">
                <a:solidFill>
                  <a:schemeClr val="accent6">
                    <a:lumMod val="75000"/>
                  </a:schemeClr>
                </a:solidFill>
                <a:latin typeface="Arial" pitchFamily="34" charset="0"/>
                <a:cs typeface="Arial" pitchFamily="34" charset="0"/>
              </a:rPr>
              <a:t>vínculo entre la dependencia o entidad y el solicitante</a:t>
            </a:r>
            <a:r>
              <a:rPr lang="es-ES" sz="1600" kern="1200" dirty="0" smtClean="0">
                <a:solidFill>
                  <a:schemeClr val="accent6">
                    <a:lumMod val="75000"/>
                  </a:schemeClr>
                </a:solidFill>
                <a:latin typeface="Arial" pitchFamily="34" charset="0"/>
                <a:cs typeface="Arial" pitchFamily="34" charset="0"/>
              </a:rPr>
              <a:t>, ya que es la responsable de hacer las notificaciones a que se refiere esta Ley. Además, deberá llevar a cabo todas las gestiones necesarias en la dependencia o entidad a fin de facilitar el acceso a la información.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03890"/>
            <a:ext cx="8229600" cy="5222273"/>
          </a:xfrm>
        </p:spPr>
        <p:txBody>
          <a:bodyPr/>
          <a:lstStyle/>
          <a:p>
            <a:pPr algn="just">
              <a:buNone/>
            </a:pPr>
            <a:r>
              <a:rPr lang="es-MX" sz="2000" dirty="0" smtClean="0"/>
              <a:t>	</a:t>
            </a:r>
          </a:p>
          <a:p>
            <a:pPr algn="just">
              <a:buNone/>
            </a:pPr>
            <a:r>
              <a:rPr lang="es-MX" sz="2000" kern="1200" dirty="0" smtClean="0">
                <a:solidFill>
                  <a:schemeClr val="accent6">
                    <a:lumMod val="75000"/>
                  </a:schemeClr>
                </a:solidFill>
                <a:cs typeface="Arial" pitchFamily="34" charset="0"/>
              </a:rPr>
              <a:t>	</a:t>
            </a:r>
            <a:r>
              <a:rPr lang="es-MX" sz="1600" b="1" kern="1200" dirty="0" smtClean="0">
                <a:solidFill>
                  <a:schemeClr val="accent6">
                    <a:lumMod val="75000"/>
                  </a:schemeClr>
                </a:solidFill>
                <a:latin typeface="Arial" pitchFamily="34" charset="0"/>
                <a:cs typeface="Arial" pitchFamily="34" charset="0"/>
              </a:rPr>
              <a:t>Entre las funciones de la Unidad de Enlace, destacan las siguientes:</a:t>
            </a:r>
          </a:p>
          <a:p>
            <a:pPr algn="just">
              <a:buNone/>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pPr>
            <a:r>
              <a:rPr lang="es-MX" sz="1600" kern="1200" dirty="0" smtClean="0">
                <a:solidFill>
                  <a:schemeClr val="accent6">
                    <a:lumMod val="75000"/>
                  </a:schemeClr>
                </a:solidFill>
                <a:latin typeface="Arial" pitchFamily="34" charset="0"/>
                <a:cs typeface="Arial" pitchFamily="34" charset="0"/>
              </a:rPr>
              <a:t>Recabar y difundir la información a que se refiere el artículo 7 de la </a:t>
            </a:r>
            <a:r>
              <a:rPr lang="es-MX" sz="1600" kern="1200" dirty="0" err="1" smtClean="0">
                <a:solidFill>
                  <a:schemeClr val="accent6">
                    <a:lumMod val="75000"/>
                  </a:schemeClr>
                </a:solidFill>
                <a:latin typeface="Arial" pitchFamily="34" charset="0"/>
                <a:cs typeface="Arial" pitchFamily="34" charset="0"/>
              </a:rPr>
              <a:t>LFTAIPG</a:t>
            </a:r>
            <a:r>
              <a:rPr lang="es-MX" sz="1600" kern="1200" dirty="0" smtClean="0">
                <a:solidFill>
                  <a:schemeClr val="accent6">
                    <a:lumMod val="75000"/>
                  </a:schemeClr>
                </a:solidFill>
                <a:latin typeface="Arial" pitchFamily="34" charset="0"/>
                <a:cs typeface="Arial" pitchFamily="34" charset="0"/>
              </a:rPr>
              <a:t> (obligaciones de transparencia), además de propiciar que las unidades administrativas la actualicen periódicamente.</a:t>
            </a:r>
          </a:p>
          <a:p>
            <a:pPr algn="just">
              <a:buClr>
                <a:schemeClr val="accent2"/>
              </a:buClr>
              <a:buNone/>
            </a:pPr>
            <a:endParaRPr lang="es-ES" sz="1600" kern="1200" dirty="0" smtClean="0">
              <a:solidFill>
                <a:schemeClr val="accent6">
                  <a:lumMod val="75000"/>
                </a:schemeClr>
              </a:solidFill>
              <a:latin typeface="Arial" pitchFamily="34" charset="0"/>
              <a:cs typeface="Arial" pitchFamily="34" charset="0"/>
            </a:endParaRPr>
          </a:p>
          <a:p>
            <a:pPr algn="just">
              <a:buClr>
                <a:schemeClr val="accent2"/>
              </a:buClr>
            </a:pPr>
            <a:r>
              <a:rPr lang="es-ES" sz="1600" kern="1200" dirty="0" smtClean="0">
                <a:solidFill>
                  <a:schemeClr val="accent6">
                    <a:lumMod val="75000"/>
                  </a:schemeClr>
                </a:solidFill>
                <a:latin typeface="Arial" pitchFamily="34" charset="0"/>
                <a:cs typeface="Arial" pitchFamily="34" charset="0"/>
              </a:rPr>
              <a:t>Recibir y dar trámite a las solicitudes de acceso a la </a:t>
            </a:r>
            <a:r>
              <a:rPr lang="es-ES" sz="1600" kern="1200" dirty="0" smtClean="0">
                <a:solidFill>
                  <a:schemeClr val="accent6">
                    <a:lumMod val="75000"/>
                  </a:schemeClr>
                </a:solidFill>
                <a:latin typeface="Arial" pitchFamily="34" charset="0"/>
                <a:cs typeface="Arial" pitchFamily="34" charset="0"/>
              </a:rPr>
              <a:t>información.</a:t>
            </a:r>
            <a:endParaRPr lang="es-ES" sz="1600" kern="1200" dirty="0" smtClean="0">
              <a:solidFill>
                <a:schemeClr val="accent6">
                  <a:lumMod val="75000"/>
                </a:schemeClr>
              </a:solidFill>
              <a:latin typeface="Arial" pitchFamily="34" charset="0"/>
              <a:cs typeface="Arial" pitchFamily="34" charset="0"/>
            </a:endParaRPr>
          </a:p>
          <a:p>
            <a:pPr algn="just">
              <a:buClr>
                <a:schemeClr val="accent2"/>
              </a:buClr>
            </a:pPr>
            <a:endParaRPr lang="es-ES" sz="1600" kern="1200" dirty="0" smtClean="0">
              <a:solidFill>
                <a:schemeClr val="accent6">
                  <a:lumMod val="75000"/>
                </a:schemeClr>
              </a:solidFill>
              <a:latin typeface="Arial" pitchFamily="34" charset="0"/>
              <a:cs typeface="Arial" pitchFamily="34" charset="0"/>
            </a:endParaRPr>
          </a:p>
          <a:p>
            <a:pPr algn="just">
              <a:buClr>
                <a:schemeClr val="accent2"/>
              </a:buClr>
            </a:pPr>
            <a:r>
              <a:rPr lang="es-ES" sz="1600" kern="1200" dirty="0" smtClean="0">
                <a:solidFill>
                  <a:schemeClr val="accent6">
                    <a:lumMod val="75000"/>
                  </a:schemeClr>
                </a:solidFill>
                <a:latin typeface="Arial" pitchFamily="34" charset="0"/>
                <a:cs typeface="Arial" pitchFamily="34" charset="0"/>
              </a:rPr>
              <a:t>Realizar los trámites internos de cada dependencia o entidad, necesarios para entregar la información solicitada, además de efectuar las notificaciones a los </a:t>
            </a:r>
            <a:r>
              <a:rPr lang="es-ES" sz="1600" kern="1200" dirty="0" smtClean="0">
                <a:solidFill>
                  <a:schemeClr val="accent6">
                    <a:lumMod val="75000"/>
                  </a:schemeClr>
                </a:solidFill>
                <a:latin typeface="Arial" pitchFamily="34" charset="0"/>
                <a:cs typeface="Arial" pitchFamily="34" charset="0"/>
              </a:rPr>
              <a:t>particulares.</a:t>
            </a:r>
            <a:endParaRPr lang="es-ES" sz="1600" kern="1200" dirty="0" smtClean="0">
              <a:solidFill>
                <a:schemeClr val="accent6">
                  <a:lumMod val="75000"/>
                </a:schemeClr>
              </a:solidFill>
              <a:latin typeface="Arial" pitchFamily="34" charset="0"/>
              <a:cs typeface="Arial" pitchFamily="34" charset="0"/>
            </a:endParaRPr>
          </a:p>
          <a:p>
            <a:pPr algn="just">
              <a:buClr>
                <a:schemeClr val="accent2"/>
              </a:buClr>
            </a:pPr>
            <a:endParaRPr lang="es-ES" sz="1600" kern="1200" dirty="0" smtClean="0">
              <a:solidFill>
                <a:schemeClr val="accent6">
                  <a:lumMod val="75000"/>
                </a:schemeClr>
              </a:solidFill>
              <a:latin typeface="Arial" pitchFamily="34" charset="0"/>
              <a:cs typeface="Arial" pitchFamily="34" charset="0"/>
            </a:endParaRPr>
          </a:p>
          <a:p>
            <a:pPr algn="just">
              <a:buClr>
                <a:schemeClr val="accent2"/>
              </a:buClr>
            </a:pPr>
            <a:r>
              <a:rPr lang="es-ES" sz="1600" kern="1200" dirty="0" smtClean="0">
                <a:solidFill>
                  <a:schemeClr val="accent6">
                    <a:lumMod val="75000"/>
                  </a:schemeClr>
                </a:solidFill>
                <a:latin typeface="Arial" pitchFamily="34" charset="0"/>
                <a:cs typeface="Arial" pitchFamily="34" charset="0"/>
              </a:rPr>
              <a:t>Auxiliar a los particulares en la elaboración de solicitudes y, en su caso, orientarlos sobre las dependencias o entidades u otro órgano que pudieran tener la información que </a:t>
            </a:r>
            <a:r>
              <a:rPr lang="es-ES" sz="1600" kern="1200" dirty="0" smtClean="0">
                <a:solidFill>
                  <a:schemeClr val="accent6">
                    <a:lumMod val="75000"/>
                  </a:schemeClr>
                </a:solidFill>
                <a:latin typeface="Arial" pitchFamily="34" charset="0"/>
                <a:cs typeface="Arial" pitchFamily="34" charset="0"/>
              </a:rPr>
              <a:t>solicitan.</a:t>
            </a:r>
            <a:endParaRPr lang="es-MX" sz="1600" kern="1200" dirty="0" smtClean="0">
              <a:solidFill>
                <a:schemeClr val="accent6">
                  <a:lumMod val="75000"/>
                </a:schemeClr>
              </a:solidFill>
              <a:latin typeface="Arial" pitchFamily="34" charset="0"/>
              <a:cs typeface="Arial" pitchFamily="34" charset="0"/>
            </a:endParaRPr>
          </a:p>
          <a:p>
            <a:pPr>
              <a:buNone/>
            </a:pP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63940" y="1655577"/>
            <a:ext cx="1368152" cy="954107"/>
          </a:xfrm>
          <a:prstGeom prst="rect">
            <a:avLst/>
          </a:prstGeom>
          <a:noFill/>
        </p:spPr>
        <p:txBody>
          <a:bodyPr wrap="square" rtlCol="0">
            <a:spAutoFit/>
          </a:bodyPr>
          <a:lstStyle/>
          <a:p>
            <a:pPr algn="ctr"/>
            <a:r>
              <a:rPr lang="es-MX" sz="1400" dirty="0" smtClean="0"/>
              <a:t>Presentación de la solicitud (Por escrito o por internet)</a:t>
            </a:r>
            <a:endParaRPr lang="es-MX" sz="1400" dirty="0"/>
          </a:p>
        </p:txBody>
      </p:sp>
      <p:pic>
        <p:nvPicPr>
          <p:cNvPr id="1026" name="Picture 2" descr="C:\Program Files\Microsoft Office\MEDIA\CAGCAT10\j0195384.wmf"/>
          <p:cNvPicPr>
            <a:picLocks noChangeAspect="1" noChangeArrowheads="1"/>
          </p:cNvPicPr>
          <p:nvPr/>
        </p:nvPicPr>
        <p:blipFill>
          <a:blip r:embed="rId2" cstate="print"/>
          <a:srcRect/>
          <a:stretch>
            <a:fillRect/>
          </a:stretch>
        </p:blipFill>
        <p:spPr bwMode="auto">
          <a:xfrm>
            <a:off x="747184" y="653480"/>
            <a:ext cx="1041437" cy="1063177"/>
          </a:xfrm>
          <a:prstGeom prst="rect">
            <a:avLst/>
          </a:prstGeom>
          <a:noFill/>
        </p:spPr>
      </p:pic>
      <p:pic>
        <p:nvPicPr>
          <p:cNvPr id="1028" name="Picture 4" descr="C:\Program Files\Microsoft Office\MEDIA\CAGCAT10\j0292020.wmf"/>
          <p:cNvPicPr>
            <a:picLocks noChangeAspect="1" noChangeArrowheads="1"/>
          </p:cNvPicPr>
          <p:nvPr/>
        </p:nvPicPr>
        <p:blipFill>
          <a:blip r:embed="rId3" cstate="print"/>
          <a:srcRect/>
          <a:stretch>
            <a:fillRect/>
          </a:stretch>
        </p:blipFill>
        <p:spPr bwMode="auto">
          <a:xfrm>
            <a:off x="3683496" y="700956"/>
            <a:ext cx="1114968" cy="1058238"/>
          </a:xfrm>
          <a:prstGeom prst="rect">
            <a:avLst/>
          </a:prstGeom>
          <a:noFill/>
        </p:spPr>
      </p:pic>
      <p:sp>
        <p:nvSpPr>
          <p:cNvPr id="9" name="8 CuadroTexto"/>
          <p:cNvSpPr txBox="1"/>
          <p:nvPr/>
        </p:nvSpPr>
        <p:spPr>
          <a:xfrm>
            <a:off x="3658158" y="1724585"/>
            <a:ext cx="1224136" cy="523220"/>
          </a:xfrm>
          <a:prstGeom prst="rect">
            <a:avLst/>
          </a:prstGeom>
          <a:noFill/>
        </p:spPr>
        <p:txBody>
          <a:bodyPr wrap="square" rtlCol="0">
            <a:spAutoFit/>
          </a:bodyPr>
          <a:lstStyle/>
          <a:p>
            <a:pPr algn="ctr"/>
            <a:r>
              <a:rPr lang="es-MX" sz="1400" dirty="0" smtClean="0"/>
              <a:t>Unidad de Enlace</a:t>
            </a:r>
            <a:endParaRPr lang="es-MX" sz="1400" dirty="0"/>
          </a:p>
        </p:txBody>
      </p:sp>
      <p:sp>
        <p:nvSpPr>
          <p:cNvPr id="12" name="11 CuadroTexto"/>
          <p:cNvSpPr txBox="1"/>
          <p:nvPr/>
        </p:nvSpPr>
        <p:spPr>
          <a:xfrm>
            <a:off x="6648611" y="1727015"/>
            <a:ext cx="1734935" cy="523220"/>
          </a:xfrm>
          <a:prstGeom prst="rect">
            <a:avLst/>
          </a:prstGeom>
          <a:noFill/>
        </p:spPr>
        <p:txBody>
          <a:bodyPr wrap="square" rtlCol="0">
            <a:spAutoFit/>
          </a:bodyPr>
          <a:lstStyle/>
          <a:p>
            <a:pPr algn="ctr"/>
            <a:r>
              <a:rPr lang="es-MX" sz="1400" dirty="0" smtClean="0"/>
              <a:t>Unidades administrativas</a:t>
            </a:r>
            <a:endParaRPr lang="es-MX" sz="1400" dirty="0"/>
          </a:p>
        </p:txBody>
      </p:sp>
      <p:sp>
        <p:nvSpPr>
          <p:cNvPr id="15" name="14 Flecha derecha"/>
          <p:cNvSpPr/>
          <p:nvPr/>
        </p:nvSpPr>
        <p:spPr>
          <a:xfrm>
            <a:off x="2241518" y="1214422"/>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Flecha izquierda"/>
          <p:cNvSpPr/>
          <p:nvPr/>
        </p:nvSpPr>
        <p:spPr>
          <a:xfrm>
            <a:off x="2170080" y="4997786"/>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Flecha derecha"/>
          <p:cNvSpPr/>
          <p:nvPr/>
        </p:nvSpPr>
        <p:spPr>
          <a:xfrm>
            <a:off x="5258536" y="1214422"/>
            <a:ext cx="978408"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033" name="Picture 9" descr="C:\Users\israel\AppData\Local\Microsoft\Windows\Temporary Internet Files\Content.IE5\WKEF4ZQL\MC900237988[1].wmf"/>
          <p:cNvPicPr>
            <a:picLocks noChangeAspect="1" noChangeArrowheads="1"/>
          </p:cNvPicPr>
          <p:nvPr/>
        </p:nvPicPr>
        <p:blipFill>
          <a:blip r:embed="rId4" cstate="print"/>
          <a:srcRect/>
          <a:stretch>
            <a:fillRect/>
          </a:stretch>
        </p:blipFill>
        <p:spPr bwMode="auto">
          <a:xfrm>
            <a:off x="6590581" y="2986607"/>
            <a:ext cx="948906" cy="916739"/>
          </a:xfrm>
          <a:prstGeom prst="rect">
            <a:avLst/>
          </a:prstGeom>
          <a:noFill/>
        </p:spPr>
      </p:pic>
      <p:pic>
        <p:nvPicPr>
          <p:cNvPr id="3" name="Picture 4" descr="C:\Users\israel.saldivar\AppData\Local\Microsoft\Windows\Temporary Internet Files\Content.IE5\PMDIR26A\MC900237196[1].wmf"/>
          <p:cNvPicPr>
            <a:picLocks noChangeAspect="1" noChangeArrowheads="1"/>
          </p:cNvPicPr>
          <p:nvPr/>
        </p:nvPicPr>
        <p:blipFill>
          <a:blip r:embed="rId5" cstate="print"/>
          <a:srcRect/>
          <a:stretch>
            <a:fillRect/>
          </a:stretch>
        </p:blipFill>
        <p:spPr bwMode="auto">
          <a:xfrm>
            <a:off x="6935651" y="651544"/>
            <a:ext cx="1162447" cy="1174629"/>
          </a:xfrm>
          <a:prstGeom prst="rect">
            <a:avLst/>
          </a:prstGeom>
          <a:noFill/>
        </p:spPr>
      </p:pic>
      <p:pic>
        <p:nvPicPr>
          <p:cNvPr id="22" name="Picture 4" descr="C:\Program Files\Microsoft Office\MEDIA\CAGCAT10\j0292020.wmf"/>
          <p:cNvPicPr>
            <a:picLocks noChangeAspect="1" noChangeArrowheads="1"/>
          </p:cNvPicPr>
          <p:nvPr/>
        </p:nvPicPr>
        <p:blipFill>
          <a:blip r:embed="rId3" cstate="print"/>
          <a:srcRect/>
          <a:stretch>
            <a:fillRect/>
          </a:stretch>
        </p:blipFill>
        <p:spPr bwMode="auto">
          <a:xfrm>
            <a:off x="3686848" y="4556178"/>
            <a:ext cx="1143689" cy="1085498"/>
          </a:xfrm>
          <a:prstGeom prst="rect">
            <a:avLst/>
          </a:prstGeom>
          <a:noFill/>
        </p:spPr>
      </p:pic>
      <p:sp>
        <p:nvSpPr>
          <p:cNvPr id="23" name="22 CuadroTexto"/>
          <p:cNvSpPr txBox="1"/>
          <p:nvPr/>
        </p:nvSpPr>
        <p:spPr>
          <a:xfrm>
            <a:off x="3659222" y="5640189"/>
            <a:ext cx="1224136" cy="523220"/>
          </a:xfrm>
          <a:prstGeom prst="rect">
            <a:avLst/>
          </a:prstGeom>
          <a:noFill/>
        </p:spPr>
        <p:txBody>
          <a:bodyPr wrap="square" rtlCol="0">
            <a:spAutoFit/>
          </a:bodyPr>
          <a:lstStyle/>
          <a:p>
            <a:pPr algn="ctr"/>
            <a:r>
              <a:rPr lang="es-MX" sz="1400" dirty="0" smtClean="0"/>
              <a:t>Unidad de Enlace</a:t>
            </a:r>
            <a:endParaRPr lang="es-MX" sz="1400" dirty="0"/>
          </a:p>
        </p:txBody>
      </p:sp>
      <p:pic>
        <p:nvPicPr>
          <p:cNvPr id="24" name="Picture 2" descr="C:\Program Files\Microsoft Office\MEDIA\CAGCAT10\j0195384.wmf"/>
          <p:cNvPicPr>
            <a:picLocks noChangeAspect="1" noChangeArrowheads="1"/>
          </p:cNvPicPr>
          <p:nvPr/>
        </p:nvPicPr>
        <p:blipFill>
          <a:blip r:embed="rId2" cstate="print"/>
          <a:srcRect/>
          <a:stretch>
            <a:fillRect/>
          </a:stretch>
        </p:blipFill>
        <p:spPr bwMode="auto">
          <a:xfrm>
            <a:off x="733258" y="4562888"/>
            <a:ext cx="1065193" cy="1087429"/>
          </a:xfrm>
          <a:prstGeom prst="rect">
            <a:avLst/>
          </a:prstGeom>
          <a:noFill/>
        </p:spPr>
      </p:pic>
      <p:sp>
        <p:nvSpPr>
          <p:cNvPr id="25" name="24 CuadroTexto"/>
          <p:cNvSpPr txBox="1"/>
          <p:nvPr/>
        </p:nvSpPr>
        <p:spPr>
          <a:xfrm>
            <a:off x="3025258" y="3446252"/>
            <a:ext cx="1785950" cy="523220"/>
          </a:xfrm>
          <a:prstGeom prst="rect">
            <a:avLst/>
          </a:prstGeom>
          <a:noFill/>
        </p:spPr>
        <p:txBody>
          <a:bodyPr wrap="square" rtlCol="0">
            <a:spAutoFit/>
          </a:bodyPr>
          <a:lstStyle/>
          <a:p>
            <a:pPr algn="ctr"/>
            <a:r>
              <a:rPr lang="es-MX" sz="1400" dirty="0" smtClean="0"/>
              <a:t>20 días hábiles (Plazo máximo)</a:t>
            </a:r>
            <a:endParaRPr lang="es-ES" sz="1400" dirty="0"/>
          </a:p>
        </p:txBody>
      </p:sp>
      <p:sp>
        <p:nvSpPr>
          <p:cNvPr id="26" name="25 CuadroTexto"/>
          <p:cNvSpPr txBox="1"/>
          <p:nvPr/>
        </p:nvSpPr>
        <p:spPr>
          <a:xfrm>
            <a:off x="7470475" y="3792713"/>
            <a:ext cx="1673525" cy="738664"/>
          </a:xfrm>
          <a:prstGeom prst="rect">
            <a:avLst/>
          </a:prstGeom>
          <a:noFill/>
        </p:spPr>
        <p:txBody>
          <a:bodyPr wrap="square" rtlCol="0">
            <a:spAutoFit/>
          </a:bodyPr>
          <a:lstStyle/>
          <a:p>
            <a:pPr algn="ctr"/>
            <a:r>
              <a:rPr lang="es-MX" sz="1400" dirty="0" smtClean="0"/>
              <a:t>Información reservada o confidencial </a:t>
            </a:r>
            <a:endParaRPr lang="es-ES" sz="1400" dirty="0"/>
          </a:p>
        </p:txBody>
      </p:sp>
      <p:pic>
        <p:nvPicPr>
          <p:cNvPr id="1029" name="Picture 5" descr="C:\Users\israel.saldivar\AppData\Local\Microsoft\Windows\Temporary Internet Files\Content.IE5\KLYWAN6J\MC900295297[1].wmf"/>
          <p:cNvPicPr>
            <a:picLocks noChangeAspect="1" noChangeArrowheads="1"/>
          </p:cNvPicPr>
          <p:nvPr/>
        </p:nvPicPr>
        <p:blipFill>
          <a:blip r:embed="rId6" cstate="print"/>
          <a:srcRect/>
          <a:stretch>
            <a:fillRect/>
          </a:stretch>
        </p:blipFill>
        <p:spPr bwMode="auto">
          <a:xfrm>
            <a:off x="3451952" y="2704492"/>
            <a:ext cx="1085994" cy="795946"/>
          </a:xfrm>
          <a:prstGeom prst="rect">
            <a:avLst/>
          </a:prstGeom>
          <a:noFill/>
        </p:spPr>
      </p:pic>
      <p:sp>
        <p:nvSpPr>
          <p:cNvPr id="29" name="28 Flecha izquierda"/>
          <p:cNvSpPr/>
          <p:nvPr/>
        </p:nvSpPr>
        <p:spPr>
          <a:xfrm rot="19758355">
            <a:off x="5323692" y="4465798"/>
            <a:ext cx="1008112"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19 CuadroTexto"/>
          <p:cNvSpPr txBox="1"/>
          <p:nvPr/>
        </p:nvSpPr>
        <p:spPr>
          <a:xfrm>
            <a:off x="552210" y="5720018"/>
            <a:ext cx="1374780" cy="523220"/>
          </a:xfrm>
          <a:prstGeom prst="rect">
            <a:avLst/>
          </a:prstGeom>
          <a:noFill/>
        </p:spPr>
        <p:txBody>
          <a:bodyPr wrap="square" rtlCol="0">
            <a:spAutoFit/>
          </a:bodyPr>
          <a:lstStyle/>
          <a:p>
            <a:pPr algn="ctr"/>
            <a:r>
              <a:rPr lang="es-MX" sz="1400" dirty="0" smtClean="0"/>
              <a:t>Recibe la información</a:t>
            </a:r>
            <a:endParaRPr lang="es-MX" sz="1400" dirty="0"/>
          </a:p>
        </p:txBody>
      </p:sp>
      <p:pic>
        <p:nvPicPr>
          <p:cNvPr id="27" name="Picture 9" descr="C:\Users\israel\AppData\Local\Microsoft\Windows\Temporary Internet Files\Content.IE5\WKEF4ZQL\MC900237988[1].wmf"/>
          <p:cNvPicPr>
            <a:picLocks noChangeAspect="1" noChangeArrowheads="1"/>
          </p:cNvPicPr>
          <p:nvPr/>
        </p:nvPicPr>
        <p:blipFill>
          <a:blip r:embed="rId4" cstate="print"/>
          <a:srcRect/>
          <a:stretch>
            <a:fillRect/>
          </a:stretch>
        </p:blipFill>
        <p:spPr bwMode="auto">
          <a:xfrm>
            <a:off x="7824167" y="2976143"/>
            <a:ext cx="951327" cy="919078"/>
          </a:xfrm>
          <a:prstGeom prst="rect">
            <a:avLst/>
          </a:prstGeom>
          <a:noFill/>
        </p:spPr>
      </p:pic>
      <p:sp>
        <p:nvSpPr>
          <p:cNvPr id="30" name="29 CuadroTexto"/>
          <p:cNvSpPr txBox="1"/>
          <p:nvPr/>
        </p:nvSpPr>
        <p:spPr>
          <a:xfrm>
            <a:off x="6303305" y="3798471"/>
            <a:ext cx="1388659" cy="523220"/>
          </a:xfrm>
          <a:prstGeom prst="rect">
            <a:avLst/>
          </a:prstGeom>
          <a:noFill/>
        </p:spPr>
        <p:txBody>
          <a:bodyPr wrap="square" rtlCol="0">
            <a:spAutoFit/>
          </a:bodyPr>
          <a:lstStyle/>
          <a:p>
            <a:pPr algn="ctr"/>
            <a:r>
              <a:rPr lang="es-MX" sz="1400" dirty="0" smtClean="0"/>
              <a:t>Información pública </a:t>
            </a:r>
            <a:endParaRPr lang="es-ES" sz="1400" dirty="0"/>
          </a:p>
        </p:txBody>
      </p:sp>
      <p:pic>
        <p:nvPicPr>
          <p:cNvPr id="44036" name="Picture 4" descr="C:\Users\israel.saldivar\AppData\Local\Microsoft\Windows\Temporary Internet Files\Content.IE5\QDY3IJ0H\MC900442136[1].png"/>
          <p:cNvPicPr>
            <a:picLocks noChangeAspect="1" noChangeArrowheads="1"/>
          </p:cNvPicPr>
          <p:nvPr/>
        </p:nvPicPr>
        <p:blipFill>
          <a:blip r:embed="rId7" cstate="print"/>
          <a:srcRect/>
          <a:stretch>
            <a:fillRect/>
          </a:stretch>
        </p:blipFill>
        <p:spPr bwMode="auto">
          <a:xfrm>
            <a:off x="8039825" y="3194195"/>
            <a:ext cx="379563" cy="382128"/>
          </a:xfrm>
          <a:prstGeom prst="rect">
            <a:avLst/>
          </a:prstGeom>
          <a:noFill/>
        </p:spPr>
      </p:pic>
      <p:pic>
        <p:nvPicPr>
          <p:cNvPr id="33" name="Picture 14" descr="C:\Users\israel.saldivar\AppData\Local\Microsoft\Windows\Temporary Internet Files\Content.IE5\0TV9D8QH\MC900198339[1].wmf"/>
          <p:cNvPicPr>
            <a:picLocks noChangeAspect="1" noChangeArrowheads="1"/>
          </p:cNvPicPr>
          <p:nvPr/>
        </p:nvPicPr>
        <p:blipFill>
          <a:blip r:embed="rId8" cstate="print"/>
          <a:srcRect/>
          <a:stretch>
            <a:fillRect/>
          </a:stretch>
        </p:blipFill>
        <p:spPr bwMode="auto">
          <a:xfrm>
            <a:off x="6585470" y="5038587"/>
            <a:ext cx="1347937" cy="1102933"/>
          </a:xfrm>
          <a:prstGeom prst="rect">
            <a:avLst/>
          </a:prstGeom>
          <a:noFill/>
        </p:spPr>
      </p:pic>
      <p:sp>
        <p:nvSpPr>
          <p:cNvPr id="34" name="33 Flecha abajo"/>
          <p:cNvSpPr/>
          <p:nvPr/>
        </p:nvSpPr>
        <p:spPr>
          <a:xfrm>
            <a:off x="7985135" y="2199739"/>
            <a:ext cx="365232" cy="739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35 Flecha abajo"/>
          <p:cNvSpPr/>
          <p:nvPr/>
        </p:nvSpPr>
        <p:spPr>
          <a:xfrm>
            <a:off x="6748749" y="2196871"/>
            <a:ext cx="365232" cy="739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7" name="36 Flecha abajo"/>
          <p:cNvSpPr/>
          <p:nvPr/>
        </p:nvSpPr>
        <p:spPr>
          <a:xfrm>
            <a:off x="8008140" y="4465613"/>
            <a:ext cx="365232" cy="739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8" name="37 CuadroTexto"/>
          <p:cNvSpPr txBox="1"/>
          <p:nvPr/>
        </p:nvSpPr>
        <p:spPr>
          <a:xfrm>
            <a:off x="7212583" y="5927247"/>
            <a:ext cx="1388659" cy="738664"/>
          </a:xfrm>
          <a:prstGeom prst="rect">
            <a:avLst/>
          </a:prstGeom>
          <a:noFill/>
        </p:spPr>
        <p:txBody>
          <a:bodyPr wrap="square" rtlCol="0">
            <a:spAutoFit/>
          </a:bodyPr>
          <a:lstStyle/>
          <a:p>
            <a:pPr algn="ctr"/>
            <a:r>
              <a:rPr lang="es-MX" sz="1400" dirty="0" smtClean="0"/>
              <a:t>Comité de Información (en su caso)</a:t>
            </a:r>
            <a:endParaRPr lang="es-ES" sz="1400" dirty="0"/>
          </a:p>
        </p:txBody>
      </p:sp>
      <p:sp>
        <p:nvSpPr>
          <p:cNvPr id="28" name="27 Flecha abajo"/>
          <p:cNvSpPr/>
          <p:nvPr/>
        </p:nvSpPr>
        <p:spPr>
          <a:xfrm rot="6739601">
            <a:off x="5680051" y="5177837"/>
            <a:ext cx="365232" cy="1049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1245586" y="2052931"/>
            <a:ext cx="6686550" cy="2554545"/>
          </a:xfrm>
          <a:prstGeom prst="rect">
            <a:avLst/>
          </a:prstGeom>
          <a:solidFill>
            <a:schemeClr val="accent3">
              <a:lumMod val="20000"/>
              <a:lumOff val="80000"/>
            </a:schemeClr>
          </a:solidFill>
          <a:ln cap="rnd">
            <a:headEnd/>
            <a:tailEnd/>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anchor="ctr">
            <a:spAutoFit/>
          </a:bodyPr>
          <a:lstStyle/>
          <a:p>
            <a:pPr algn="just">
              <a:lnSpc>
                <a:spcPct val="200000"/>
              </a:lnSpc>
              <a:defRPr/>
            </a:pPr>
            <a:r>
              <a:rPr lang="es-MX" sz="2000" dirty="0">
                <a:solidFill>
                  <a:schemeClr val="accent6">
                    <a:lumMod val="75000"/>
                  </a:schemeClr>
                </a:solidFill>
                <a:latin typeface="Arial" pitchFamily="34" charset="0"/>
                <a:cs typeface="Arial" pitchFamily="34" charset="0"/>
              </a:rPr>
              <a:t>El IFAI actualmente se encuentra en el lugar </a:t>
            </a:r>
            <a:r>
              <a:rPr lang="es-MX" sz="2000" dirty="0" smtClean="0">
                <a:solidFill>
                  <a:schemeClr val="accent6">
                    <a:lumMod val="75000"/>
                  </a:schemeClr>
                </a:solidFill>
                <a:latin typeface="Arial" pitchFamily="34" charset="0"/>
                <a:cs typeface="Arial" pitchFamily="34" charset="0"/>
              </a:rPr>
              <a:t>17 </a:t>
            </a:r>
            <a:r>
              <a:rPr lang="es-MX" sz="2000" dirty="0">
                <a:solidFill>
                  <a:schemeClr val="accent6">
                    <a:lumMod val="75000"/>
                  </a:schemeClr>
                </a:solidFill>
                <a:latin typeface="Arial" pitchFamily="34" charset="0"/>
                <a:cs typeface="Arial" pitchFamily="34" charset="0"/>
              </a:rPr>
              <a:t>de las </a:t>
            </a:r>
            <a:r>
              <a:rPr lang="es-MX" sz="2000" dirty="0" smtClean="0">
                <a:solidFill>
                  <a:schemeClr val="accent6">
                    <a:lumMod val="75000"/>
                  </a:schemeClr>
                </a:solidFill>
                <a:latin typeface="Arial" pitchFamily="34" charset="0"/>
                <a:cs typeface="Arial" pitchFamily="34" charset="0"/>
              </a:rPr>
              <a:t>246 dependencias </a:t>
            </a:r>
            <a:r>
              <a:rPr lang="es-MX" sz="2000" dirty="0">
                <a:solidFill>
                  <a:schemeClr val="accent6">
                    <a:lumMod val="75000"/>
                  </a:schemeClr>
                </a:solidFill>
                <a:latin typeface="Arial" pitchFamily="34" charset="0"/>
                <a:cs typeface="Arial" pitchFamily="34" charset="0"/>
              </a:rPr>
              <a:t>y entidades que reciben más solicitudes de información (</a:t>
            </a:r>
            <a:r>
              <a:rPr lang="es-MX" sz="2000" dirty="0" smtClean="0">
                <a:solidFill>
                  <a:schemeClr val="accent6">
                    <a:lumMod val="75000"/>
                  </a:schemeClr>
                </a:solidFill>
                <a:latin typeface="Arial" pitchFamily="34" charset="0"/>
                <a:cs typeface="Arial" pitchFamily="34" charset="0"/>
              </a:rPr>
              <a:t>12,511), </a:t>
            </a:r>
            <a:r>
              <a:rPr lang="es-MX" sz="2000" dirty="0">
                <a:solidFill>
                  <a:schemeClr val="accent6">
                    <a:lumMod val="75000"/>
                  </a:schemeClr>
                </a:solidFill>
                <a:latin typeface="Arial" pitchFamily="34" charset="0"/>
                <a:cs typeface="Arial" pitchFamily="34" charset="0"/>
              </a:rPr>
              <a:t>acumuladas del 12 de junio de 2003 al </a:t>
            </a:r>
            <a:r>
              <a:rPr lang="es-MX" sz="2000" dirty="0" smtClean="0">
                <a:solidFill>
                  <a:schemeClr val="accent6">
                    <a:lumMod val="75000"/>
                  </a:schemeClr>
                </a:solidFill>
                <a:latin typeface="Arial" pitchFamily="34" charset="0"/>
                <a:cs typeface="Arial" pitchFamily="34" charset="0"/>
              </a:rPr>
              <a:t>31 </a:t>
            </a:r>
            <a:r>
              <a:rPr lang="es-MX" sz="2000" dirty="0">
                <a:solidFill>
                  <a:schemeClr val="accent6">
                    <a:lumMod val="75000"/>
                  </a:schemeClr>
                </a:solidFill>
                <a:latin typeface="Arial" pitchFamily="34" charset="0"/>
                <a:cs typeface="Arial" pitchFamily="34" charset="0"/>
              </a:rPr>
              <a:t>de </a:t>
            </a:r>
            <a:r>
              <a:rPr lang="es-MX" sz="2000" dirty="0" smtClean="0">
                <a:solidFill>
                  <a:schemeClr val="accent6">
                    <a:lumMod val="75000"/>
                  </a:schemeClr>
                </a:solidFill>
                <a:latin typeface="Arial" pitchFamily="34" charset="0"/>
                <a:cs typeface="Arial" pitchFamily="34" charset="0"/>
              </a:rPr>
              <a:t>octubre de 2012.</a:t>
            </a:r>
            <a:endParaRPr lang="es-ES" sz="2000" dirty="0">
              <a:solidFill>
                <a:schemeClr val="accent6">
                  <a:lumMod val="75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4235" y="1239266"/>
            <a:ext cx="7967663" cy="4815726"/>
          </a:xfrm>
        </p:spPr>
        <p:txBody>
          <a:bodyPr/>
          <a:lstStyle/>
          <a:p>
            <a:pPr marL="361950" indent="-361950" algn="just">
              <a:buFont typeface="Wingdings" pitchFamily="2" charset="2"/>
              <a:buChar char="§"/>
              <a:defRPr/>
            </a:pPr>
            <a:endParaRPr lang="es-MX" sz="2000" dirty="0" smtClean="0">
              <a:solidFill>
                <a:schemeClr val="accent6">
                  <a:lumMod val="75000"/>
                </a:schemeClr>
              </a:solidFill>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Enviar semanalmente correos electrónicos para recordar el vencimiento de las solicitudes por tiempo de Ley, para ir reduciendo los tiempos de atención progresivamente.</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Revisar los contenidos de todas las respuestas que envían las unidades administrativas para tener un control de calidad de las mismas.</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Coordinar reuniones de trabajo en los casos en que las solicitudes de información requieran una respuesta en donde dos o más unidades administrativas sean responsables y exista confusión en su atención.</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Elaborar mensualmente un </a:t>
            </a:r>
            <a:r>
              <a:rPr lang="es-MX" sz="1600" kern="1200" dirty="0">
                <a:solidFill>
                  <a:schemeClr val="accent6">
                    <a:lumMod val="75000"/>
                  </a:schemeClr>
                </a:solidFill>
                <a:latin typeface="Arial" pitchFamily="34" charset="0"/>
                <a:cs typeface="Arial" pitchFamily="34" charset="0"/>
              </a:rPr>
              <a:t>reporte estadístico </a:t>
            </a:r>
            <a:r>
              <a:rPr lang="es-MX" sz="1600" kern="1200" dirty="0" smtClean="0">
                <a:solidFill>
                  <a:schemeClr val="accent6">
                    <a:lumMod val="75000"/>
                  </a:schemeClr>
                </a:solidFill>
                <a:latin typeface="Arial" pitchFamily="34" charset="0"/>
                <a:cs typeface="Arial" pitchFamily="34" charset="0"/>
              </a:rPr>
              <a:t>sobre las solicitudes de información recibidas.</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Elaborar trimestralmente un reporte para revisar los tiempos de atención por unidad administrativa, misma que es revisada en el Comité de Información.</a:t>
            </a:r>
          </a:p>
          <a:p>
            <a:pPr algn="just">
              <a:buFont typeface="Wingdings" pitchFamily="2" charset="2"/>
              <a:buChar char="§"/>
              <a:defRPr/>
            </a:pPr>
            <a:endParaRPr lang="es-MX" sz="1800" dirty="0" smtClean="0">
              <a:solidFill>
                <a:schemeClr val="accent6">
                  <a:lumMod val="75000"/>
                </a:schemeClr>
              </a:solidFill>
            </a:endParaRPr>
          </a:p>
        </p:txBody>
      </p:sp>
      <p:sp>
        <p:nvSpPr>
          <p:cNvPr id="5" name="Rectangle 4"/>
          <p:cNvSpPr>
            <a:spLocks noChangeArrowheads="1"/>
          </p:cNvSpPr>
          <p:nvPr/>
        </p:nvSpPr>
        <p:spPr bwMode="auto">
          <a:xfrm>
            <a:off x="597707" y="798360"/>
            <a:ext cx="8063213" cy="584775"/>
          </a:xfrm>
          <a:prstGeom prst="rect">
            <a:avLst/>
          </a:prstGeom>
          <a:solidFill>
            <a:schemeClr val="accent3">
              <a:lumMod val="20000"/>
              <a:lumOff val="80000"/>
            </a:schemeClr>
          </a:solidFill>
          <a:ln cap="rnd">
            <a:headEnd/>
            <a:tailEnd/>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nchor="ctr">
            <a:spAutoFit/>
          </a:bodyPr>
          <a:lstStyle/>
          <a:p>
            <a:pPr marL="457200" indent="-457200" algn="ctr">
              <a:spcAft>
                <a:spcPct val="25000"/>
              </a:spcAft>
              <a:defRPr/>
            </a:pPr>
            <a:r>
              <a:rPr lang="es-ES" sz="1600" b="1" dirty="0">
                <a:solidFill>
                  <a:schemeClr val="accent6">
                    <a:lumMod val="75000"/>
                  </a:schemeClr>
                </a:solidFill>
                <a:latin typeface="Arial" charset="0"/>
              </a:rPr>
              <a:t>Funciones de la Unidad de Enlace </a:t>
            </a:r>
            <a:r>
              <a:rPr lang="es-ES" sz="1600" b="1" dirty="0" smtClean="0">
                <a:solidFill>
                  <a:schemeClr val="accent6">
                    <a:lumMod val="75000"/>
                  </a:schemeClr>
                </a:solidFill>
                <a:latin typeface="Arial" charset="0"/>
              </a:rPr>
              <a:t>del IFAI para </a:t>
            </a:r>
            <a:r>
              <a:rPr lang="es-ES" sz="1600" b="1" dirty="0">
                <a:solidFill>
                  <a:schemeClr val="accent6">
                    <a:lumMod val="75000"/>
                  </a:schemeClr>
                </a:solidFill>
                <a:latin typeface="Arial" charset="0"/>
              </a:rPr>
              <a:t>contribuir a </a:t>
            </a:r>
            <a:r>
              <a:rPr lang="es-ES" sz="1600" b="1" dirty="0" smtClean="0">
                <a:solidFill>
                  <a:schemeClr val="accent6">
                    <a:lumMod val="75000"/>
                  </a:schemeClr>
                </a:solidFill>
                <a:latin typeface="Arial" charset="0"/>
              </a:rPr>
              <a:t>mejorar la </a:t>
            </a:r>
            <a:r>
              <a:rPr lang="es-ES" sz="1600" b="1" dirty="0">
                <a:solidFill>
                  <a:schemeClr val="accent6">
                    <a:lumMod val="75000"/>
                  </a:schemeClr>
                </a:solidFill>
                <a:latin typeface="Arial" charset="0"/>
              </a:rPr>
              <a:t>calidad y atención en </a:t>
            </a:r>
            <a:r>
              <a:rPr lang="es-ES" sz="1600" b="1" dirty="0" smtClean="0">
                <a:solidFill>
                  <a:schemeClr val="accent6">
                    <a:lumMod val="75000"/>
                  </a:schemeClr>
                </a:solidFill>
                <a:latin typeface="Arial" charset="0"/>
              </a:rPr>
              <a:t>tiempo de las respuestas a las solicitudes de información</a:t>
            </a:r>
            <a:endParaRPr lang="es-ES" sz="1600" b="1" dirty="0">
              <a:solidFill>
                <a:schemeClr val="accent6">
                  <a:lumMod val="75000"/>
                </a:schemeClr>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97707" y="629083"/>
            <a:ext cx="8063213" cy="369332"/>
          </a:xfrm>
          <a:prstGeom prst="rect">
            <a:avLst/>
          </a:prstGeom>
          <a:solidFill>
            <a:schemeClr val="accent3">
              <a:lumMod val="20000"/>
              <a:lumOff val="80000"/>
            </a:schemeClr>
          </a:solidFill>
          <a:ln cap="rnd">
            <a:headEnd/>
            <a:tailEnd/>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nchor="ctr">
            <a:spAutoFit/>
          </a:bodyPr>
          <a:lstStyle/>
          <a:p>
            <a:pPr marL="457200" indent="-457200" algn="ctr">
              <a:spcAft>
                <a:spcPct val="25000"/>
              </a:spcAft>
              <a:defRPr/>
            </a:pPr>
            <a:r>
              <a:rPr lang="es-MX" b="1" dirty="0" smtClean="0">
                <a:solidFill>
                  <a:schemeClr val="accent6">
                    <a:lumMod val="75000"/>
                  </a:schemeClr>
                </a:solidFill>
                <a:latin typeface="Arial" charset="0"/>
              </a:rPr>
              <a:t>El acceso a la Información es gratuito</a:t>
            </a:r>
            <a:endParaRPr lang="es-ES" b="1" dirty="0">
              <a:solidFill>
                <a:schemeClr val="accent6">
                  <a:lumMod val="75000"/>
                </a:schemeClr>
              </a:solidFill>
              <a:latin typeface="Arial" charset="0"/>
            </a:endParaRPr>
          </a:p>
        </p:txBody>
      </p:sp>
      <p:sp>
        <p:nvSpPr>
          <p:cNvPr id="5" name="2 Marcador de contenido"/>
          <p:cNvSpPr>
            <a:spLocks noGrp="1"/>
          </p:cNvSpPr>
          <p:nvPr>
            <p:ph idx="1"/>
          </p:nvPr>
        </p:nvSpPr>
        <p:spPr>
          <a:xfrm>
            <a:off x="604235" y="1179632"/>
            <a:ext cx="7967663" cy="4815726"/>
          </a:xfrm>
        </p:spPr>
        <p:txBody>
          <a:bodyPr/>
          <a:lstStyle/>
          <a:p>
            <a:pPr marL="361950" indent="-361950" algn="just">
              <a:buFont typeface="Wingdings" pitchFamily="2" charset="2"/>
              <a:buChar char="§"/>
              <a:defRPr/>
            </a:pPr>
            <a:endParaRPr lang="es-MX" sz="2000" dirty="0" smtClean="0">
              <a:solidFill>
                <a:schemeClr val="accent6">
                  <a:lumMod val="75000"/>
                </a:schemeClr>
              </a:solidFill>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El acceso a la información es gratuito, sin embargo, si es petición del particular o los documentos así se encuentran, el costo de reproducción se transfiere al particular, así como su envío, de ser el caso, y se pone a su disposición en: </a:t>
            </a:r>
          </a:p>
          <a:p>
            <a:pPr marL="0" indent="0" algn="just">
              <a:buClr>
                <a:schemeClr val="accent2"/>
              </a:buClr>
              <a:buNone/>
              <a:defRPr/>
            </a:pPr>
            <a:r>
              <a:rPr lang="es-MX" sz="1600" kern="1200" dirty="0">
                <a:solidFill>
                  <a:schemeClr val="accent6">
                    <a:lumMod val="75000"/>
                  </a:schemeClr>
                </a:solidFill>
                <a:latin typeface="Arial" pitchFamily="34" charset="0"/>
                <a:cs typeface="Arial" pitchFamily="34" charset="0"/>
              </a:rPr>
              <a:t>	</a:t>
            </a:r>
            <a:r>
              <a:rPr lang="es-MX" sz="1600" kern="1200" dirty="0" smtClean="0">
                <a:solidFill>
                  <a:schemeClr val="accent6">
                    <a:lumMod val="75000"/>
                  </a:schemeClr>
                </a:solidFill>
                <a:latin typeface="Arial" pitchFamily="34" charset="0"/>
                <a:cs typeface="Arial" pitchFamily="34" charset="0"/>
              </a:rPr>
              <a:t>	</a:t>
            </a:r>
          </a:p>
          <a:p>
            <a:pPr marL="0" indent="0" algn="just">
              <a:buClr>
                <a:schemeClr val="accent2"/>
              </a:buClr>
              <a:buNone/>
              <a:defRPr/>
            </a:pPr>
            <a:r>
              <a:rPr lang="es-MX" sz="1600" kern="1200" dirty="0">
                <a:solidFill>
                  <a:schemeClr val="accent6">
                    <a:lumMod val="75000"/>
                  </a:schemeClr>
                </a:solidFill>
                <a:latin typeface="Arial" pitchFamily="34" charset="0"/>
                <a:cs typeface="Arial" pitchFamily="34" charset="0"/>
              </a:rPr>
              <a:t>	</a:t>
            </a:r>
            <a:r>
              <a:rPr lang="es-MX" sz="1600" kern="1200" dirty="0" smtClean="0">
                <a:solidFill>
                  <a:schemeClr val="accent6">
                    <a:lumMod val="75000"/>
                  </a:schemeClr>
                </a:solidFill>
                <a:latin typeface="Arial" pitchFamily="34" charset="0"/>
                <a:cs typeface="Arial" pitchFamily="34" charset="0"/>
              </a:rPr>
              <a:t>	copias simples, copias certificadas, CD o visita in situ.</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De ser el caso, el particular genera su formato de pago y realiza el mismo en una sucursal bancaria.</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Una vez que se notifica el pago la unidad administrativa tiene </a:t>
            </a:r>
            <a:r>
              <a:rPr lang="es-MX" sz="1600" b="1" kern="1200" dirty="0" smtClean="0">
                <a:solidFill>
                  <a:schemeClr val="accent6">
                    <a:lumMod val="75000"/>
                  </a:schemeClr>
                </a:solidFill>
                <a:latin typeface="Arial" pitchFamily="34" charset="0"/>
                <a:cs typeface="Arial" pitchFamily="34" charset="0"/>
              </a:rPr>
              <a:t>10 días hábiles </a:t>
            </a:r>
            <a:r>
              <a:rPr lang="es-MX" sz="1600" kern="1200" dirty="0" smtClean="0">
                <a:solidFill>
                  <a:schemeClr val="accent6">
                    <a:lumMod val="75000"/>
                  </a:schemeClr>
                </a:solidFill>
                <a:latin typeface="Arial" pitchFamily="34" charset="0"/>
                <a:cs typeface="Arial" pitchFamily="34" charset="0"/>
              </a:rPr>
              <a:t>para reproducir la información o generar las versiones públicas, previa autorización del Comité de Información.</a:t>
            </a: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Es importante mencionar que la reproducción de la información se realiza hasta que se ha notificado el pago correspondiente.</a:t>
            </a:r>
          </a:p>
          <a:p>
            <a:pPr algn="just">
              <a:buFont typeface="Wingdings" pitchFamily="2" charset="2"/>
              <a:buChar char="§"/>
              <a:defRPr/>
            </a:pPr>
            <a:endParaRPr lang="es-MX" sz="1800" dirty="0" smtClean="0">
              <a:solidFill>
                <a:schemeClr val="accent6">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597707" y="629083"/>
            <a:ext cx="8063213" cy="369332"/>
          </a:xfrm>
          <a:prstGeom prst="rect">
            <a:avLst/>
          </a:prstGeom>
          <a:solidFill>
            <a:schemeClr val="accent3">
              <a:lumMod val="20000"/>
              <a:lumOff val="80000"/>
            </a:schemeClr>
          </a:solidFill>
          <a:ln cap="rnd">
            <a:headEnd/>
            <a:tailEnd/>
          </a:ln>
          <a:effectLst>
            <a:outerShdw blurRad="50800" dist="38100" dir="5400000" algn="t" rotWithShape="0">
              <a:prstClr val="black">
                <a:alpha val="40000"/>
              </a:prstClr>
            </a:outerShdw>
          </a:effectLst>
        </p:spPr>
        <p:style>
          <a:lnRef idx="3">
            <a:schemeClr val="lt1"/>
          </a:lnRef>
          <a:fillRef idx="1">
            <a:schemeClr val="accent3"/>
          </a:fillRef>
          <a:effectRef idx="1">
            <a:schemeClr val="accent3"/>
          </a:effectRef>
          <a:fontRef idx="minor">
            <a:schemeClr val="lt1"/>
          </a:fontRef>
        </p:style>
        <p:txBody>
          <a:bodyPr wrap="square" anchor="ctr">
            <a:spAutoFit/>
          </a:bodyPr>
          <a:lstStyle/>
          <a:p>
            <a:pPr marL="457200" indent="-457200" algn="ctr">
              <a:spcAft>
                <a:spcPct val="25000"/>
              </a:spcAft>
              <a:defRPr/>
            </a:pPr>
            <a:r>
              <a:rPr lang="es-MX" b="1" dirty="0" smtClean="0">
                <a:solidFill>
                  <a:schemeClr val="accent6">
                    <a:lumMod val="75000"/>
                  </a:schemeClr>
                </a:solidFill>
                <a:latin typeface="Arial" charset="0"/>
              </a:rPr>
              <a:t>Modalidades de respuesta</a:t>
            </a:r>
            <a:endParaRPr lang="es-ES" b="1" dirty="0">
              <a:solidFill>
                <a:schemeClr val="accent6">
                  <a:lumMod val="75000"/>
                </a:schemeClr>
              </a:solidFill>
              <a:latin typeface="Arial" charset="0"/>
            </a:endParaRPr>
          </a:p>
        </p:txBody>
      </p:sp>
      <p:sp>
        <p:nvSpPr>
          <p:cNvPr id="5" name="2 Marcador de contenido"/>
          <p:cNvSpPr>
            <a:spLocks noGrp="1"/>
          </p:cNvSpPr>
          <p:nvPr>
            <p:ph idx="1"/>
          </p:nvPr>
        </p:nvSpPr>
        <p:spPr>
          <a:xfrm>
            <a:off x="604235" y="1179632"/>
            <a:ext cx="7967663" cy="4815726"/>
          </a:xfrm>
        </p:spPr>
        <p:txBody>
          <a:bodyPr/>
          <a:lstStyle/>
          <a:p>
            <a:pPr marL="361950" indent="-361950" algn="just">
              <a:buFont typeface="Wingdings" pitchFamily="2" charset="2"/>
              <a:buChar char="§"/>
              <a:defRPr/>
            </a:pPr>
            <a:endParaRPr lang="es-MX" sz="2000" dirty="0" smtClean="0">
              <a:solidFill>
                <a:schemeClr val="accent6">
                  <a:lumMod val="75000"/>
                </a:schemeClr>
              </a:solidFill>
            </a:endParaRPr>
          </a:p>
          <a:p>
            <a:pPr algn="just">
              <a:buClr>
                <a:schemeClr val="accent2"/>
              </a:buClr>
              <a:defRPr/>
            </a:pPr>
            <a:r>
              <a:rPr lang="es-MX" sz="1600" kern="1200" dirty="0" smtClean="0">
                <a:solidFill>
                  <a:schemeClr val="accent6">
                    <a:lumMod val="75000"/>
                  </a:schemeClr>
                </a:solidFill>
                <a:latin typeface="Arial" pitchFamily="34" charset="0"/>
                <a:cs typeface="Arial" pitchFamily="34" charset="0"/>
              </a:rPr>
              <a:t>El Infomex contempla las siguientes:</a:t>
            </a:r>
          </a:p>
          <a:p>
            <a:pPr lvl="1" algn="just">
              <a:defRPr/>
            </a:pPr>
            <a:endParaRPr lang="es-MX" sz="1200" kern="1200" dirty="0">
              <a:solidFill>
                <a:schemeClr val="accent6">
                  <a:lumMod val="75000"/>
                </a:schemeClr>
              </a:solidFill>
              <a:latin typeface="Arial" pitchFamily="34" charset="0"/>
              <a:cs typeface="Arial" pitchFamily="34" charset="0"/>
            </a:endParaRPr>
          </a:p>
          <a:p>
            <a:pPr lvl="1" algn="just">
              <a:defRPr/>
            </a:pPr>
            <a:endParaRPr lang="es-MX" sz="1200" kern="1200" dirty="0" smtClean="0">
              <a:solidFill>
                <a:schemeClr val="accent6">
                  <a:lumMod val="75000"/>
                </a:schemeClr>
              </a:solidFill>
              <a:latin typeface="Arial" pitchFamily="34" charset="0"/>
              <a:cs typeface="Arial" pitchFamily="34" charset="0"/>
            </a:endParaRPr>
          </a:p>
          <a:p>
            <a:pPr algn="just">
              <a:buClr>
                <a:schemeClr val="accent2"/>
              </a:buClr>
              <a:defRPr/>
            </a:pPr>
            <a:endParaRPr lang="es-MX" sz="1600" kern="1200" dirty="0" smtClean="0">
              <a:solidFill>
                <a:schemeClr val="accent6">
                  <a:lumMod val="75000"/>
                </a:schemeClr>
              </a:solidFill>
              <a:latin typeface="Arial" pitchFamily="34" charset="0"/>
              <a:cs typeface="Arial" pitchFamily="34" charset="0"/>
            </a:endParaRPr>
          </a:p>
          <a:p>
            <a:pPr algn="just">
              <a:buFont typeface="Wingdings" pitchFamily="2" charset="2"/>
              <a:buChar char="§"/>
              <a:defRPr/>
            </a:pPr>
            <a:endParaRPr lang="es-MX" sz="1800" dirty="0" smtClean="0">
              <a:solidFill>
                <a:schemeClr val="accent6">
                  <a:lumMod val="75000"/>
                </a:schemeClr>
              </a:solidFill>
            </a:endParaRPr>
          </a:p>
          <a:p>
            <a:pPr algn="just">
              <a:buFont typeface="Wingdings" pitchFamily="2" charset="2"/>
              <a:buChar char="§"/>
              <a:defRPr/>
            </a:pPr>
            <a:endParaRPr lang="es-MX" sz="1800" dirty="0">
              <a:solidFill>
                <a:schemeClr val="accent6">
                  <a:lumMod val="75000"/>
                </a:schemeClr>
              </a:solidFill>
            </a:endParaRPr>
          </a:p>
          <a:p>
            <a:pPr algn="just">
              <a:buFont typeface="Wingdings" pitchFamily="2" charset="2"/>
              <a:buChar char="§"/>
              <a:defRPr/>
            </a:pPr>
            <a:endParaRPr lang="es-MX" sz="1800" dirty="0" smtClean="0">
              <a:solidFill>
                <a:schemeClr val="accent6">
                  <a:lumMod val="75000"/>
                </a:schemeClr>
              </a:solidFill>
            </a:endParaRPr>
          </a:p>
          <a:p>
            <a:pPr algn="just">
              <a:buFont typeface="Wingdings" pitchFamily="2" charset="2"/>
              <a:buChar char="§"/>
              <a:defRPr/>
            </a:pPr>
            <a:endParaRPr lang="es-MX" sz="1800" dirty="0">
              <a:solidFill>
                <a:schemeClr val="accent6">
                  <a:lumMod val="75000"/>
                </a:schemeClr>
              </a:solidFill>
            </a:endParaRPr>
          </a:p>
          <a:p>
            <a:pPr algn="just">
              <a:buFont typeface="Wingdings" pitchFamily="2" charset="2"/>
              <a:buChar char="§"/>
              <a:defRPr/>
            </a:pPr>
            <a:endParaRPr lang="es-MX" sz="1800" dirty="0" smtClean="0">
              <a:solidFill>
                <a:schemeClr val="accent6">
                  <a:lumMod val="75000"/>
                </a:schemeClr>
              </a:solidFill>
            </a:endParaRPr>
          </a:p>
          <a:p>
            <a:pPr algn="just">
              <a:buFont typeface="Wingdings" pitchFamily="2" charset="2"/>
              <a:buChar char="§"/>
              <a:defRPr/>
            </a:pPr>
            <a:endParaRPr lang="es-MX" sz="1800" dirty="0">
              <a:solidFill>
                <a:schemeClr val="accent6">
                  <a:lumMod val="75000"/>
                </a:schemeClr>
              </a:solidFill>
            </a:endParaRPr>
          </a:p>
          <a:p>
            <a:pPr algn="just">
              <a:buFont typeface="Wingdings" pitchFamily="2" charset="2"/>
              <a:buChar char="§"/>
              <a:defRPr/>
            </a:pPr>
            <a:endParaRPr lang="es-MX" sz="1800" dirty="0" smtClean="0">
              <a:solidFill>
                <a:schemeClr val="accent6">
                  <a:lumMod val="75000"/>
                </a:schemeClr>
              </a:solidFill>
            </a:endParaRPr>
          </a:p>
          <a:p>
            <a:pPr algn="just">
              <a:buFont typeface="Wingdings" pitchFamily="2" charset="2"/>
              <a:buChar char="§"/>
              <a:defRPr/>
            </a:pPr>
            <a:endParaRPr lang="es-MX" sz="1800" dirty="0">
              <a:solidFill>
                <a:schemeClr val="accent6">
                  <a:lumMod val="75000"/>
                </a:schemeClr>
              </a:solidFill>
            </a:endParaRPr>
          </a:p>
          <a:p>
            <a:pPr algn="just">
              <a:buFont typeface="Wingdings" pitchFamily="2" charset="2"/>
              <a:buChar char="§"/>
              <a:defRPr/>
            </a:pPr>
            <a:endParaRPr lang="es-MX" sz="1600" kern="1200" dirty="0">
              <a:solidFill>
                <a:schemeClr val="accent6">
                  <a:lumMod val="75000"/>
                </a:schemeClr>
              </a:solidFill>
              <a:latin typeface="Arial" pitchFamily="34" charset="0"/>
              <a:cs typeface="Arial"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xmlns="" val="3816511287"/>
              </p:ext>
            </p:extLst>
          </p:nvPr>
        </p:nvGraphicFramePr>
        <p:xfrm>
          <a:off x="1411357" y="2097155"/>
          <a:ext cx="6828181" cy="3925850"/>
        </p:xfrm>
        <a:graphic>
          <a:graphicData uri="http://schemas.openxmlformats.org/drawingml/2006/table">
            <a:tbl>
              <a:tblPr/>
              <a:tblGrid>
                <a:gridCol w="6828181"/>
              </a:tblGrid>
              <a:tr h="317363">
                <a:tc>
                  <a:txBody>
                    <a:bodyPr/>
                    <a:lstStyle/>
                    <a:p>
                      <a:pPr rtl="0">
                        <a:spcAft>
                          <a:spcPts val="0"/>
                        </a:spcAft>
                      </a:pPr>
                      <a:r>
                        <a:rPr lang="es-ES" sz="1600" dirty="0">
                          <a:solidFill>
                            <a:schemeClr val="accent6">
                              <a:lumMod val="75000"/>
                            </a:schemeClr>
                          </a:solidFill>
                          <a:effectLst/>
                          <a:latin typeface="Calibri"/>
                        </a:rPr>
                        <a:t>Entrega de información en medio electrónico</a:t>
                      </a:r>
                      <a:endParaRPr lang="es-ES" sz="1100" dirty="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ES" sz="1600" dirty="0">
                          <a:solidFill>
                            <a:schemeClr val="accent6">
                              <a:lumMod val="75000"/>
                            </a:schemeClr>
                          </a:solidFill>
                          <a:effectLst/>
                          <a:latin typeface="Calibri"/>
                        </a:rPr>
                        <a:t>No es de competencia de la Unidad de Enlace</a:t>
                      </a:r>
                      <a:endParaRPr lang="es-ES" sz="1100" dirty="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ES" sz="1600">
                          <a:solidFill>
                            <a:schemeClr val="accent6">
                              <a:lumMod val="75000"/>
                            </a:schemeClr>
                          </a:solidFill>
                          <a:effectLst/>
                          <a:latin typeface="Calibri"/>
                        </a:rPr>
                        <a:t>La información está disponible públicamente</a:t>
                      </a:r>
                      <a:endParaRPr lang="es-ES" sz="110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ES" sz="1600">
                          <a:solidFill>
                            <a:schemeClr val="accent6">
                              <a:lumMod val="75000"/>
                            </a:schemeClr>
                          </a:solidFill>
                          <a:effectLst/>
                          <a:latin typeface="Calibri"/>
                        </a:rPr>
                        <a:t>La solicitud no corresponde al marco de la LFTAIPG</a:t>
                      </a:r>
                      <a:endParaRPr lang="es-ES" sz="110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MX" sz="1600">
                          <a:solidFill>
                            <a:schemeClr val="accent6">
                              <a:lumMod val="75000"/>
                            </a:schemeClr>
                          </a:solidFill>
                          <a:effectLst/>
                          <a:latin typeface="Calibri"/>
                        </a:rPr>
                        <a:t>No se dará trámite a la solicitud</a:t>
                      </a:r>
                      <a:endParaRPr lang="es-MX" sz="110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ES" sz="1600" dirty="0">
                          <a:solidFill>
                            <a:schemeClr val="accent6">
                              <a:lumMod val="75000"/>
                            </a:schemeClr>
                          </a:solidFill>
                          <a:effectLst/>
                          <a:latin typeface="Calibri"/>
                        </a:rPr>
                        <a:t>Inexistencia de la información</a:t>
                      </a:r>
                      <a:endParaRPr lang="es-ES" sz="1100" dirty="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pt-BR" sz="1600" dirty="0">
                          <a:solidFill>
                            <a:schemeClr val="accent6">
                              <a:lumMod val="75000"/>
                            </a:schemeClr>
                          </a:solidFill>
                          <a:effectLst/>
                          <a:latin typeface="Calibri"/>
                        </a:rPr>
                        <a:t>Negativa por ser reservada o confidencial</a:t>
                      </a:r>
                      <a:endParaRPr lang="pt-BR" sz="1100" dirty="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ES" sz="1600" dirty="0">
                          <a:solidFill>
                            <a:schemeClr val="accent6">
                              <a:lumMod val="75000"/>
                            </a:schemeClr>
                          </a:solidFill>
                          <a:effectLst/>
                          <a:latin typeface="Calibri"/>
                        </a:rPr>
                        <a:t>Información parcialmente reservada o confidencial</a:t>
                      </a:r>
                      <a:endParaRPr lang="es-ES" sz="1100" dirty="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363">
                <a:tc>
                  <a:txBody>
                    <a:bodyPr/>
                    <a:lstStyle/>
                    <a:p>
                      <a:pPr rtl="0">
                        <a:spcAft>
                          <a:spcPts val="0"/>
                        </a:spcAft>
                      </a:pPr>
                      <a:r>
                        <a:rPr lang="es-ES" sz="1600" dirty="0" smtClean="0">
                          <a:solidFill>
                            <a:schemeClr val="accent6">
                              <a:lumMod val="75000"/>
                            </a:schemeClr>
                          </a:solidFill>
                          <a:effectLst/>
                          <a:latin typeface="Calibri"/>
                        </a:rPr>
                        <a:t>Notificación </a:t>
                      </a:r>
                      <a:r>
                        <a:rPr lang="es-ES" sz="1600" dirty="0" smtClean="0">
                          <a:solidFill>
                            <a:schemeClr val="accent6">
                              <a:lumMod val="75000"/>
                            </a:schemeClr>
                          </a:solidFill>
                          <a:effectLst/>
                          <a:latin typeface="Calibri"/>
                        </a:rPr>
                        <a:t>de disponibilidad de información</a:t>
                      </a:r>
                      <a:endParaRPr lang="es-ES" sz="110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4467">
                <a:tc>
                  <a:txBody>
                    <a:bodyPr/>
                    <a:lstStyle/>
                    <a:p>
                      <a:pPr rtl="0">
                        <a:spcAft>
                          <a:spcPts val="0"/>
                        </a:spcAft>
                      </a:pPr>
                      <a:r>
                        <a:rPr lang="es-ES" sz="1600" dirty="0" smtClean="0">
                          <a:solidFill>
                            <a:schemeClr val="accent6">
                              <a:lumMod val="75000"/>
                            </a:schemeClr>
                          </a:solidFill>
                          <a:effectLst/>
                          <a:latin typeface="Calibri"/>
                        </a:rPr>
                        <a:t>Notificación de lugar y fecha de entrega</a:t>
                      </a:r>
                      <a:endParaRPr lang="es-ES" sz="110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372">
                <a:tc>
                  <a:txBody>
                    <a:bodyPr/>
                    <a:lstStyle/>
                    <a:p>
                      <a:pPr rtl="0">
                        <a:spcAft>
                          <a:spcPts val="0"/>
                        </a:spcAft>
                      </a:pPr>
                      <a:r>
                        <a:rPr lang="es-ES" sz="1600" dirty="0">
                          <a:solidFill>
                            <a:schemeClr val="accent6">
                              <a:lumMod val="75000"/>
                            </a:schemeClr>
                          </a:solidFill>
                          <a:effectLst/>
                          <a:latin typeface="Calibri"/>
                        </a:rPr>
                        <a:t>Notificación de envío</a:t>
                      </a:r>
                      <a:endParaRPr lang="es-ES" sz="1100" dirty="0">
                        <a:solidFill>
                          <a:schemeClr val="accent6">
                            <a:lumMod val="75000"/>
                          </a:schemeClr>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372">
                <a:tc>
                  <a:txBody>
                    <a:bodyPr/>
                    <a:lstStyle/>
                    <a:p>
                      <a:pPr rtl="0">
                        <a:spcAft>
                          <a:spcPts val="0"/>
                        </a:spcAft>
                      </a:pPr>
                      <a:r>
                        <a:rPr lang="es-MX" sz="1600" kern="1200" dirty="0" smtClean="0">
                          <a:solidFill>
                            <a:schemeClr val="accent6">
                              <a:lumMod val="75000"/>
                            </a:schemeClr>
                          </a:solidFill>
                          <a:effectLst/>
                          <a:latin typeface="Calibri"/>
                          <a:ea typeface="+mn-ea"/>
                          <a:cs typeface="+mn-cs"/>
                        </a:rPr>
                        <a:t>Notificación de Prórroga</a:t>
                      </a:r>
                      <a:endParaRPr lang="es-ES" sz="1600" kern="1200" dirty="0">
                        <a:solidFill>
                          <a:schemeClr val="accent6">
                            <a:lumMod val="75000"/>
                          </a:schemeClr>
                        </a:solidFill>
                        <a:effectLst/>
                        <a:latin typeface="Calibri"/>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1600" kern="1200" dirty="0" smtClean="0">
                          <a:solidFill>
                            <a:schemeClr val="accent6">
                              <a:lumMod val="75000"/>
                            </a:schemeClr>
                          </a:solidFill>
                          <a:effectLst/>
                          <a:latin typeface="Calibri"/>
                          <a:ea typeface="+mn-ea"/>
                          <a:cs typeface="+mn-cs"/>
                        </a:rPr>
                        <a:t>Requerimiento de Información Adicional</a:t>
                      </a:r>
                      <a:endParaRPr lang="es-ES" sz="1600" kern="1200" dirty="0">
                        <a:solidFill>
                          <a:schemeClr val="accent6">
                            <a:lumMod val="75000"/>
                          </a:schemeClr>
                        </a:solidFill>
                        <a:effectLst/>
                        <a:latin typeface="Calibri"/>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15394</TotalTime>
  <Words>1190</Words>
  <Application>Microsoft Office PowerPoint</Application>
  <PresentationFormat>Presentación en pantalla (4:3)</PresentationFormat>
  <Paragraphs>197</Paragraphs>
  <Slides>20</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20</vt:i4>
      </vt:variant>
    </vt:vector>
  </HeadingPairs>
  <TitlesOfParts>
    <vt:vector size="22" baseType="lpstr">
      <vt:lpstr>Default Design</vt:lpstr>
      <vt:lpstr>Imagen de mapa de bits</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vector>
  </TitlesOfParts>
  <Company>Profesionales en Informática y Soluciones SA de CV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Arquitectura IFAI</dc:title>
  <dc:creator>Gabriel Sanders</dc:creator>
  <cp:lastModifiedBy>israel.saldivar</cp:lastModifiedBy>
  <cp:revision>1308</cp:revision>
  <dcterms:created xsi:type="dcterms:W3CDTF">2003-11-05T00:37:17Z</dcterms:created>
  <dcterms:modified xsi:type="dcterms:W3CDTF">2012-11-13T22:01:40Z</dcterms:modified>
</cp:coreProperties>
</file>